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notesMasterIdLst>
    <p:notesMasterId r:id="rId22"/>
  </p:notesMasterIdLst>
  <p:sldIdLst>
    <p:sldId id="317" r:id="rId2"/>
    <p:sldId id="268" r:id="rId3"/>
    <p:sldId id="305" r:id="rId4"/>
    <p:sldId id="303" r:id="rId5"/>
    <p:sldId id="304" r:id="rId6"/>
    <p:sldId id="306" r:id="rId7"/>
    <p:sldId id="307" r:id="rId8"/>
    <p:sldId id="320" r:id="rId9"/>
    <p:sldId id="321" r:id="rId10"/>
    <p:sldId id="262" r:id="rId11"/>
    <p:sldId id="308" r:id="rId12"/>
    <p:sldId id="271" r:id="rId13"/>
    <p:sldId id="309" r:id="rId14"/>
    <p:sldId id="310" r:id="rId15"/>
    <p:sldId id="324" r:id="rId16"/>
    <p:sldId id="312" r:id="rId17"/>
    <p:sldId id="323" r:id="rId18"/>
    <p:sldId id="313" r:id="rId19"/>
    <p:sldId id="322" r:id="rId20"/>
    <p:sldId id="326" r:id="rId21"/>
  </p:sldIdLst>
  <p:sldSz cx="9144000" cy="6858000" type="screen4x3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A88"/>
    <a:srgbClr val="33CC33"/>
    <a:srgbClr val="352E90"/>
    <a:srgbClr val="0033CC"/>
    <a:srgbClr val="FFFF99"/>
    <a:srgbClr val="FFFF00"/>
    <a:srgbClr val="CCFF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2" autoAdjust="0"/>
    <p:restoredTop sz="85254" autoAdjust="0"/>
  </p:normalViewPr>
  <p:slideViewPr>
    <p:cSldViewPr>
      <p:cViewPr varScale="1">
        <p:scale>
          <a:sx n="115" d="100"/>
          <a:sy n="115" d="100"/>
        </p:scale>
        <p:origin x="-15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243340593064189"/>
          <c:y val="0.14672590926134241"/>
          <c:w val="0.5949472273412626"/>
          <c:h val="0.762797900262467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B2-456A-9B5D-2BE63F14FC5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B2-456A-9B5D-2BE63F14FC5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B2-456A-9B5D-2BE63F14FC55}"/>
              </c:ext>
            </c:extLst>
          </c:dPt>
          <c:dLbls>
            <c:dLbl>
              <c:idx val="1"/>
              <c:layout>
                <c:manualLayout>
                  <c:x val="2.4824649578377215E-2"/>
                  <c:y val="0.157602549681289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B2-456A-9B5D-2BE63F14F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4789.7</c:v>
                </c:pt>
                <c:pt idx="1">
                  <c:v>216.5</c:v>
                </c:pt>
                <c:pt idx="2">
                  <c:v>5894.5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7B2-456A-9B5D-2BE63F14F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8888888888889"/>
          <c:y val="9.278453829634932E-2"/>
          <c:w val="0.79722222222222228"/>
          <c:h val="0.393962061560486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DAD-498D-ABB1-1336EB1EB2D3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AD-498D-ABB1-1336EB1EB2D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DAD-498D-ABB1-1336EB1EB2D3}"/>
              </c:ext>
            </c:extLst>
          </c:dPt>
          <c:dLbls>
            <c:dLbl>
              <c:idx val="2"/>
              <c:layout>
                <c:manualLayout>
                  <c:x val="9.6354111986001745E-2"/>
                  <c:y val="0.10169103862017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Условно-утвержденные расходы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6486.1</c:v>
                </c:pt>
                <c:pt idx="1">
                  <c:v>142.30000000000001</c:v>
                </c:pt>
                <c:pt idx="2">
                  <c:v>22225.3</c:v>
                </c:pt>
                <c:pt idx="3" formatCode="_-* #,##0.0\ _₽_-;\-* #,##0.0\ _₽_-;_-* &quot;-&quot;??\ _₽_-;_-@_-">
                  <c:v>1365.8</c:v>
                </c:pt>
                <c:pt idx="4" formatCode="_-* #,##0.0\ _₽_-;\-* #,##0.0\ _₽_-;_-* &quot;-&quot;??\ _₽_-;_-@_-">
                  <c:v>435.7</c:v>
                </c:pt>
                <c:pt idx="5" formatCode="_-* #,##0.0\ _₽_-;\-* #,##0.0\ _₽_-;_-* &quot;-&quot;??\ _₽_-;_-@_-">
                  <c:v>5</c:v>
                </c:pt>
                <c:pt idx="6" formatCode="_-* #,##0.0\ _₽_-;\-* #,##0.0\ _₽_-;_-* &quot;-&quot;??\ _₽_-;_-@_-">
                  <c:v>269.7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AD-498D-ABB1-1336EB1EB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5458223972003501E-2"/>
          <c:y val="0.59469662883048713"/>
          <c:w val="0.88297222222222227"/>
          <c:h val="0.36201332787946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A66-4B92-8361-45C081223F94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66-4B92-8361-45C081223F94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A66-4B92-8361-45C081223F94}"/>
              </c:ext>
            </c:extLst>
          </c:dPt>
          <c:dLbls>
            <c:dLbl>
              <c:idx val="1"/>
              <c:layout>
                <c:manualLayout>
                  <c:x val="0.18444519866051226"/>
                  <c:y val="3.0415691281833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755181464385916E-3"/>
                  <c:y val="8.9384443498616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Условно-утвержденные расходы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6523.5</c:v>
                </c:pt>
                <c:pt idx="1">
                  <c:v>157.1</c:v>
                </c:pt>
                <c:pt idx="2">
                  <c:v>2224</c:v>
                </c:pt>
                <c:pt idx="3">
                  <c:v>1415.8</c:v>
                </c:pt>
                <c:pt idx="4">
                  <c:v>236.2</c:v>
                </c:pt>
                <c:pt idx="5">
                  <c:v>5</c:v>
                </c:pt>
                <c:pt idx="6">
                  <c:v>547.6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66-4B92-8361-45C081223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68707482993195"/>
          <c:y val="0.14476190476190501"/>
          <c:w val="0.54625850340136051"/>
          <c:h val="0.764761904761904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F27-4E63-90A5-2BECB17D8DB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27-4E63-90A5-2BECB17D8DB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F27-4E63-90A5-2BECB17D8DB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4989.3999999999996</c:v>
                </c:pt>
                <c:pt idx="1">
                  <c:v>225.2</c:v>
                </c:pt>
                <c:pt idx="2">
                  <c:v>5573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27-4E63-90A5-2BECB17D8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259259259259296"/>
          <c:y val="0.14476190476190501"/>
          <c:w val="0.5948148148148148"/>
          <c:h val="0.764761904761904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264-49E5-B659-4A85D8CDF1A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64-49E5-B659-4A85D8CDF1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264-49E5-B659-4A85D8CDF1A3}"/>
              </c:ext>
            </c:extLst>
          </c:dPt>
          <c:dLbls>
            <c:dLbl>
              <c:idx val="1"/>
              <c:layout>
                <c:manualLayout>
                  <c:x val="4.9317585301837403E-3"/>
                  <c:y val="6.89163854518185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64-49E5-B659-4A85D8CDF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5140.8</c:v>
                </c:pt>
                <c:pt idx="1">
                  <c:v>234.2</c:v>
                </c:pt>
                <c:pt idx="2">
                  <c:v>5577.1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264-49E5-B659-4A85D8CDF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3704988413398E-2"/>
          <c:y val="8.3333333333333329E-2"/>
          <c:w val="0.51317930538504564"/>
          <c:h val="0.824074074074074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5C-4541-87D2-866DCBD8310E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5C-4541-87D2-866DCBD8310E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5C-4541-87D2-866DCBD8310E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5C-4541-87D2-866DCBD8310E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C5C-4541-87D2-866DCBD8310E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5C-4541-87D2-866DCBD8310E}"/>
              </c:ext>
            </c:extLst>
          </c:dPt>
          <c:dLbls>
            <c:dLbl>
              <c:idx val="0"/>
              <c:layout>
                <c:manualLayout>
                  <c:x val="-1.3392857142857159E-2"/>
                  <c:y val="6.94444444444445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C5C-4541-87D2-866DCBD8310E}"/>
                </c:ext>
              </c:extLst>
            </c:dLbl>
            <c:dLbl>
              <c:idx val="5"/>
              <c:layout>
                <c:manualLayout>
                  <c:x val="-9.5807393632090891E-3"/>
                  <c:y val="-2.77777777777777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C5C-4541-87D2-866DCBD831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имщество физ.лиц</c:v>
                </c:pt>
                <c:pt idx="4">
                  <c:v>Земельный налог</c:v>
                </c:pt>
                <c:pt idx="5">
                  <c:v>Доходы от использования имущества</c:v>
                </c:pt>
                <c:pt idx="6">
                  <c:v>Безвозмездые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1189.2</c:v>
                </c:pt>
                <c:pt idx="1">
                  <c:v>2068.1</c:v>
                </c:pt>
                <c:pt idx="2">
                  <c:v>18.899999999999999</c:v>
                </c:pt>
                <c:pt idx="3">
                  <c:v>398.3</c:v>
                </c:pt>
                <c:pt idx="4">
                  <c:v>1115.2</c:v>
                </c:pt>
                <c:pt idx="5">
                  <c:v>216.5</c:v>
                </c:pt>
                <c:pt idx="6">
                  <c:v>5894.5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C5C-4541-87D2-866DCBD83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223007803703354"/>
          <c:y val="9.7222222222222224E-2"/>
          <c:w val="0.27581594283701028"/>
          <c:h val="0.7766943715368912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88319027689087E-2"/>
          <c:y val="6.4847325422350374E-2"/>
          <c:w val="0.55818330141164729"/>
          <c:h val="0.872652766995674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15D-4A50-B992-0CBA63B50E5F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5D-4A50-B992-0CBA63B50E5F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5D-4A50-B992-0CBA63B50E5F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5D-4A50-B992-0CBA63B50E5F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15D-4A50-B992-0CBA63B50E5F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5D-4A50-B992-0CBA63B50E5F}"/>
              </c:ext>
            </c:extLst>
          </c:dPt>
          <c:dLbls>
            <c:dLbl>
              <c:idx val="0"/>
              <c:layout>
                <c:manualLayout>
                  <c:x val="0"/>
                  <c:y val="-4.69483568075117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15D-4A50-B992-0CBA63B50E5F}"/>
                </c:ext>
              </c:extLst>
            </c:dLbl>
            <c:dLbl>
              <c:idx val="5"/>
              <c:layout>
                <c:manualLayout>
                  <c:x val="-2.1021021021021002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15D-4A50-B992-0CBA63B50E5F}"/>
                </c:ext>
              </c:extLst>
            </c:dLbl>
            <c:dLbl>
              <c:idx val="6"/>
              <c:layout>
                <c:manualLayout>
                  <c:x val="-6.0060060060060094E-3"/>
                  <c:y val="-2.58215962441314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15D-4A50-B992-0CBA63B50E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имщество физ.лиц</c:v>
                </c:pt>
                <c:pt idx="4">
                  <c:v>Земельный налог</c:v>
                </c:pt>
                <c:pt idx="5">
                  <c:v>Доходы от использования имущества</c:v>
                </c:pt>
                <c:pt idx="6">
                  <c:v>Безвозмездые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1269.9000000000001</c:v>
                </c:pt>
                <c:pt idx="1">
                  <c:v>2124.3000000000002</c:v>
                </c:pt>
                <c:pt idx="2">
                  <c:v>19.8</c:v>
                </c:pt>
                <c:pt idx="3">
                  <c:v>414.2</c:v>
                </c:pt>
                <c:pt idx="4">
                  <c:v>1161.2</c:v>
                </c:pt>
                <c:pt idx="5">
                  <c:v>225.2</c:v>
                </c:pt>
                <c:pt idx="6">
                  <c:v>5573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15D-4A50-B992-0CBA63B50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464018134096869"/>
          <c:y val="4.1050962379702446E-2"/>
          <c:w val="0.32626890956812232"/>
          <c:h val="0.9456758530183757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35242185635887E-2"/>
          <c:y val="2.9166666666666667E-2"/>
          <c:w val="0.55681818181818177"/>
          <c:h val="0.875000000000000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"/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B42-45B1-AAF7-189E41C5A36C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42-45B1-AAF7-189E41C5A36C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B42-45B1-AAF7-189E41C5A36C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42-45B1-AAF7-189E41C5A36C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B42-45B1-AAF7-189E41C5A36C}"/>
              </c:ext>
            </c:extLst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42-45B1-AAF7-189E41C5A36C}"/>
              </c:ext>
            </c:extLst>
          </c:dPt>
          <c:dLbls>
            <c:dLbl>
              <c:idx val="0"/>
              <c:layout>
                <c:manualLayout>
                  <c:x val="0"/>
                  <c:y val="-4.69483568075117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B42-45B1-AAF7-189E41C5A36C}"/>
                </c:ext>
              </c:extLst>
            </c:dLbl>
            <c:dLbl>
              <c:idx val="5"/>
              <c:layout>
                <c:manualLayout>
                  <c:x val="-2.1021021021021002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B42-45B1-AAF7-189E41C5A36C}"/>
                </c:ext>
              </c:extLst>
            </c:dLbl>
            <c:dLbl>
              <c:idx val="6"/>
              <c:layout>
                <c:manualLayout>
                  <c:x val="-6.0060060060060094E-3"/>
                  <c:y val="-2.58215962441314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B42-45B1-AAF7-189E41C5A3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имщество физ.лиц</c:v>
                </c:pt>
                <c:pt idx="4">
                  <c:v>Земельный налог</c:v>
                </c:pt>
                <c:pt idx="5">
                  <c:v>Доходы от использования имущества</c:v>
                </c:pt>
                <c:pt idx="6">
                  <c:v>Безвозмездые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1363.7</c:v>
                </c:pt>
                <c:pt idx="1">
                  <c:v>2123</c:v>
                </c:pt>
                <c:pt idx="2">
                  <c:v>20.7</c:v>
                </c:pt>
                <c:pt idx="3">
                  <c:v>430.8</c:v>
                </c:pt>
                <c:pt idx="4">
                  <c:v>1202.5999999999999</c:v>
                </c:pt>
                <c:pt idx="5">
                  <c:v>234.2</c:v>
                </c:pt>
                <c:pt idx="6">
                  <c:v>5577.1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42-45B1-AAF7-189E41C5A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464018134096869"/>
          <c:y val="4.1050962379702446E-2"/>
          <c:w val="0.32626890956812232"/>
          <c:h val="0.9456758530183764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831862612001088E-2"/>
          <c:y val="1.6547619047619044E-2"/>
          <c:w val="0.68812188885872028"/>
          <c:h val="0.857801649793775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(факт)</c:v>
                </c:pt>
                <c:pt idx="2">
                  <c:v>2024 (план)</c:v>
                </c:pt>
                <c:pt idx="3">
                  <c:v>2025 (план)</c:v>
                </c:pt>
                <c:pt idx="4">
                  <c:v>2026 (план)</c:v>
                </c:pt>
              </c:strCache>
            </c:strRef>
          </c:cat>
          <c:val>
            <c:numRef>
              <c:f>Лист1!$B$2:$B$6</c:f>
              <c:numCache>
                <c:formatCode>_-* #,##0.0\ _₽_-;\-* #,##0.0\ _₽_-;_-* "-"??\ _₽_-;_-@_-</c:formatCode>
                <c:ptCount val="5"/>
                <c:pt idx="0">
                  <c:v>892.8</c:v>
                </c:pt>
                <c:pt idx="1">
                  <c:v>1107.0999999999999</c:v>
                </c:pt>
                <c:pt idx="2">
                  <c:v>1189.2</c:v>
                </c:pt>
                <c:pt idx="3">
                  <c:v>1269.9000000000001</c:v>
                </c:pt>
                <c:pt idx="4">
                  <c:v>1363.7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E2-42D4-A7B4-E3C21F1C14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735632183908046E-3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EE2-42D4-A7B4-E3C21F1C147D}"/>
                </c:ext>
              </c:extLst>
            </c:dLbl>
            <c:dLbl>
              <c:idx val="1"/>
              <c:layout>
                <c:manualLayout>
                  <c:x val="1.4367816091954023E-3"/>
                  <c:y val="2.1428571428571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EE2-42D4-A7B4-E3C21F1C147D}"/>
                </c:ext>
              </c:extLst>
            </c:dLbl>
            <c:dLbl>
              <c:idx val="2"/>
              <c:layout>
                <c:manualLayout>
                  <c:x val="-5.2681383757324109E-17"/>
                  <c:y val="1.4285714285714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EE2-42D4-A7B4-E3C21F1C147D}"/>
                </c:ext>
              </c:extLst>
            </c:dLbl>
            <c:dLbl>
              <c:idx val="3"/>
              <c:layout>
                <c:manualLayout>
                  <c:x val="-1.4367816091954023E-3"/>
                  <c:y val="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EE2-42D4-A7B4-E3C21F1C147D}"/>
                </c:ext>
              </c:extLst>
            </c:dLbl>
            <c:dLbl>
              <c:idx val="4"/>
              <c:layout>
                <c:manualLayout>
                  <c:x val="2.8735632183908046E-3"/>
                  <c:y val="1.9047619047618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EE2-42D4-A7B4-E3C21F1C14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(факт)</c:v>
                </c:pt>
                <c:pt idx="2">
                  <c:v>2024 (план)</c:v>
                </c:pt>
                <c:pt idx="3">
                  <c:v>2025 (план)</c:v>
                </c:pt>
                <c:pt idx="4">
                  <c:v>2026 (план)</c:v>
                </c:pt>
              </c:strCache>
            </c:strRef>
          </c:cat>
          <c:val>
            <c:numRef>
              <c:f>Лист1!$C$2:$C$6</c:f>
              <c:numCache>
                <c:formatCode>_-* #,##0.0\ _₽_-;\-* #,##0.0\ _₽_-;_-* "-"??\ _₽_-;_-@_-</c:formatCode>
                <c:ptCount val="5"/>
                <c:pt idx="0">
                  <c:v>78.900000000000006</c:v>
                </c:pt>
                <c:pt idx="1">
                  <c:v>5.0999999999999996</c:v>
                </c:pt>
                <c:pt idx="2">
                  <c:v>18.899999999999999</c:v>
                </c:pt>
                <c:pt idx="3">
                  <c:v>19.8</c:v>
                </c:pt>
                <c:pt idx="4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E2-42D4-A7B4-E3C21F1C14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(факт)</c:v>
                </c:pt>
                <c:pt idx="2">
                  <c:v>2024 (план)</c:v>
                </c:pt>
                <c:pt idx="3">
                  <c:v>2025 (план)</c:v>
                </c:pt>
                <c:pt idx="4">
                  <c:v>2026 (план)</c:v>
                </c:pt>
              </c:strCache>
            </c:strRef>
          </c:cat>
          <c:val>
            <c:numRef>
              <c:f>Лист1!$D$2:$D$6</c:f>
              <c:numCache>
                <c:formatCode>_-* #,##0.0\ _₽_-;\-* #,##0.0\ _₽_-;_-* "-"??\ _₽_-;_-@_-</c:formatCode>
                <c:ptCount val="5"/>
                <c:pt idx="0">
                  <c:v>340</c:v>
                </c:pt>
                <c:pt idx="1">
                  <c:v>426.5</c:v>
                </c:pt>
                <c:pt idx="2">
                  <c:v>398.3</c:v>
                </c:pt>
                <c:pt idx="3">
                  <c:v>414.2</c:v>
                </c:pt>
                <c:pt idx="4">
                  <c:v>430.8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E2-42D4-A7B4-E3C21F1C14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(факт)</c:v>
                </c:pt>
                <c:pt idx="2">
                  <c:v>2024 (план)</c:v>
                </c:pt>
                <c:pt idx="3">
                  <c:v>2025 (план)</c:v>
                </c:pt>
                <c:pt idx="4">
                  <c:v>2026 (план)</c:v>
                </c:pt>
              </c:strCache>
            </c:strRef>
          </c:cat>
          <c:val>
            <c:numRef>
              <c:f>Лист1!$E$2:$E$6</c:f>
              <c:numCache>
                <c:formatCode>_-* #,##0.0\ _₽_-;\-* #,##0.0\ _₽_-;_-* "-"??\ _₽_-;_-@_-</c:formatCode>
                <c:ptCount val="5"/>
                <c:pt idx="0">
                  <c:v>1927.4</c:v>
                </c:pt>
                <c:pt idx="1">
                  <c:v>2058.3000000000002</c:v>
                </c:pt>
                <c:pt idx="2">
                  <c:v>2068.1</c:v>
                </c:pt>
                <c:pt idx="3">
                  <c:v>2124.3000000000002</c:v>
                </c:pt>
                <c:pt idx="4">
                  <c:v>2123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EE2-42D4-A7B4-E3C21F1C147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(факт)</c:v>
                </c:pt>
                <c:pt idx="2">
                  <c:v>2024 (план)</c:v>
                </c:pt>
                <c:pt idx="3">
                  <c:v>2025 (план)</c:v>
                </c:pt>
                <c:pt idx="4">
                  <c:v>2026 (план)</c:v>
                </c:pt>
              </c:strCache>
            </c:strRef>
          </c:cat>
          <c:val>
            <c:numRef>
              <c:f>Лист1!$F$2:$F$6</c:f>
              <c:numCache>
                <c:formatCode>_-* #,##0.0\ _₽_-;\-* #,##0.0\ _₽_-;_-* "-"??\ _₽_-;_-@_-</c:formatCode>
                <c:ptCount val="5"/>
                <c:pt idx="0">
                  <c:v>946.6</c:v>
                </c:pt>
                <c:pt idx="1">
                  <c:v>619.20000000000005</c:v>
                </c:pt>
                <c:pt idx="2">
                  <c:v>1115.2</c:v>
                </c:pt>
                <c:pt idx="3">
                  <c:v>1161.2</c:v>
                </c:pt>
                <c:pt idx="4">
                  <c:v>1202.5999999999999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EE2-42D4-A7B4-E3C21F1C1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004416"/>
        <c:axId val="57005952"/>
        <c:axId val="0"/>
      </c:bar3DChart>
      <c:catAx>
        <c:axId val="570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005952"/>
        <c:crosses val="autoZero"/>
        <c:auto val="1"/>
        <c:lblAlgn val="ctr"/>
        <c:lblOffset val="100"/>
        <c:noMultiLvlLbl val="0"/>
      </c:catAx>
      <c:valAx>
        <c:axId val="57005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-* #,##0.0\ _₽_-;\-* #,##0.0\ _₽_-;_-* &quot;-&quot;??\ _₽_-;_-@_-" sourceLinked="1"/>
        <c:majorTickMark val="none"/>
        <c:minorTickMark val="none"/>
        <c:tickLblPos val="nextTo"/>
        <c:crossAx val="5700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77855462032759"/>
          <c:y val="0.12465429834969259"/>
          <c:w val="0.25793510324483776"/>
          <c:h val="0.67013029621297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5894.5</c:v>
                </c:pt>
                <c:pt idx="1">
                  <c:v>5573</c:v>
                </c:pt>
                <c:pt idx="2">
                  <c:v>5577.1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17-47A0-8FCA-45A4F2615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_-* #,##0.0\ _₽_-;\-* #,##0.0\ _₽_-;_-* "-"??\ _₽_-;_-@_-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732544"/>
        <c:axId val="62775296"/>
      </c:barChart>
      <c:catAx>
        <c:axId val="6273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2775296"/>
        <c:crosses val="autoZero"/>
        <c:auto val="1"/>
        <c:lblAlgn val="ctr"/>
        <c:lblOffset val="100"/>
        <c:noMultiLvlLbl val="0"/>
      </c:catAx>
      <c:valAx>
        <c:axId val="62775296"/>
        <c:scaling>
          <c:orientation val="minMax"/>
        </c:scaling>
        <c:delete val="0"/>
        <c:axPos val="l"/>
        <c:majorGridlines/>
        <c:numFmt formatCode="_-* #,##0.0\ _₽_-;\-* #,##0.0\ _₽_-;_-* &quot;-&quot;??\ _₽_-;_-@_-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2732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263-4611-A456-8FF1F7424DF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9DA-4D82-A51F-F2C0A023CF92}"/>
              </c:ext>
            </c:extLst>
          </c:dPt>
          <c:dPt>
            <c:idx val="2"/>
            <c:bubble3D val="0"/>
            <c:spPr>
              <a:solidFill>
                <a:srgbClr val="363A8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DA-4D82-A51F-F2C0A023CF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7626.1</c:v>
                </c:pt>
                <c:pt idx="1">
                  <c:v>125.3</c:v>
                </c:pt>
                <c:pt idx="2">
                  <c:v>9202.2999999999993</c:v>
                </c:pt>
                <c:pt idx="3">
                  <c:v>19714</c:v>
                </c:pt>
                <c:pt idx="4">
                  <c:v>578.9</c:v>
                </c:pt>
                <c:pt idx="5" formatCode="0.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DA-4D82-A51F-F2C0A023C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1875712734184089"/>
          <c:y val="0.49943636853085671"/>
          <c:w val="0.81420988324735266"/>
          <c:h val="0.498426879332391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0D602-A920-4C27-8846-11BAE88B7C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DDC2F8-E4B0-487E-AAF4-EB783B9ACA41}">
      <dgm:prSet custT="1"/>
      <dgm:spPr/>
      <dgm:t>
        <a:bodyPr/>
        <a:lstStyle/>
        <a:p>
          <a:pPr rtl="0"/>
          <a:r>
            <a:rPr lang="ru-RU" sz="1800" b="1" dirty="0" smtClean="0"/>
            <a:t>Муниципальная программа «Комплексное развитие транспортной инфраструктуры муниципального образования </a:t>
          </a:r>
          <a:r>
            <a:rPr lang="ru-RU" sz="1800" b="1" dirty="0" err="1" smtClean="0"/>
            <a:t>Переволочского</a:t>
          </a:r>
          <a:r>
            <a:rPr lang="ru-RU" sz="1800" b="1" dirty="0" smtClean="0"/>
            <a:t> сельского поселения Руднянского района Смоленской области»</a:t>
          </a:r>
          <a:br>
            <a:rPr lang="ru-RU" sz="1800" b="1" dirty="0" smtClean="0"/>
          </a:br>
          <a:endParaRPr lang="ru-RU" sz="1800" b="1" dirty="0"/>
        </a:p>
      </dgm:t>
    </dgm:pt>
    <dgm:pt modelId="{7653E29E-989B-40A1-85A2-7ED216DD39DF}" type="parTrans" cxnId="{5A06AF49-E81A-4A3A-962D-C487F8484C58}">
      <dgm:prSet/>
      <dgm:spPr/>
      <dgm:t>
        <a:bodyPr/>
        <a:lstStyle/>
        <a:p>
          <a:endParaRPr lang="ru-RU"/>
        </a:p>
      </dgm:t>
    </dgm:pt>
    <dgm:pt modelId="{B64F246D-CDEC-4FFC-8C8D-AFFBE8DE331F}" type="sibTrans" cxnId="{5A06AF49-E81A-4A3A-962D-C487F8484C58}">
      <dgm:prSet/>
      <dgm:spPr/>
      <dgm:t>
        <a:bodyPr/>
        <a:lstStyle/>
        <a:p>
          <a:endParaRPr lang="ru-RU"/>
        </a:p>
      </dgm:t>
    </dgm:pt>
    <dgm:pt modelId="{5706585D-89EC-47A3-B5F1-02950787D944}" type="pres">
      <dgm:prSet presAssocID="{5A60D602-A920-4C27-8846-11BAE88B7C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09CF3F-49AC-49B9-948B-17F4F33690EC}" type="pres">
      <dgm:prSet presAssocID="{D1DDC2F8-E4B0-487E-AAF4-EB783B9ACA4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06AF49-E81A-4A3A-962D-C487F8484C58}" srcId="{5A60D602-A920-4C27-8846-11BAE88B7CC1}" destId="{D1DDC2F8-E4B0-487E-AAF4-EB783B9ACA41}" srcOrd="0" destOrd="0" parTransId="{7653E29E-989B-40A1-85A2-7ED216DD39DF}" sibTransId="{B64F246D-CDEC-4FFC-8C8D-AFFBE8DE331F}"/>
    <dgm:cxn modelId="{B2E649B1-2E7E-428D-85CE-0BA94541210C}" type="presOf" srcId="{5A60D602-A920-4C27-8846-11BAE88B7CC1}" destId="{5706585D-89EC-47A3-B5F1-02950787D944}" srcOrd="0" destOrd="0" presId="urn:microsoft.com/office/officeart/2005/8/layout/process1"/>
    <dgm:cxn modelId="{5BFBE706-3353-470E-9308-A910BECDA113}" type="presOf" srcId="{D1DDC2F8-E4B0-487E-AAF4-EB783B9ACA41}" destId="{A409CF3F-49AC-49B9-948B-17F4F33690EC}" srcOrd="0" destOrd="0" presId="urn:microsoft.com/office/officeart/2005/8/layout/process1"/>
    <dgm:cxn modelId="{294BDA25-F646-4259-B6FE-769EF87B66E3}" type="presParOf" srcId="{5706585D-89EC-47A3-B5F1-02950787D944}" destId="{A409CF3F-49AC-49B9-948B-17F4F33690E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0D602-A920-4C27-8846-11BAE88B7C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DDC2F8-E4B0-487E-AAF4-EB783B9ACA41}">
      <dgm:prSet custT="1"/>
      <dgm:spPr/>
      <dgm:t>
        <a:bodyPr/>
        <a:lstStyle/>
        <a:p>
          <a:pPr rtl="0"/>
          <a:r>
            <a:rPr lang="ru-RU" sz="1800" b="1" dirty="0" smtClean="0"/>
            <a:t>Муниципальная программа "Создание условий для обеспечения безопасности жизнедеятельности населения муниципального образования </a:t>
          </a:r>
          <a:r>
            <a:rPr lang="ru-RU" sz="1800" b="1" dirty="0" err="1" smtClean="0"/>
            <a:t>Переволочского</a:t>
          </a:r>
          <a:r>
            <a:rPr lang="ru-RU" sz="1800" b="1" dirty="0" smtClean="0"/>
            <a:t> сельского поселения </a:t>
          </a:r>
          <a:r>
            <a:rPr lang="ru-RU" sz="1800" b="1" dirty="0" err="1" smtClean="0"/>
            <a:t>Руднянского</a:t>
          </a:r>
          <a:r>
            <a:rPr lang="ru-RU" sz="1800" b="1" dirty="0" smtClean="0"/>
            <a:t> района Смоленской области "</a:t>
          </a:r>
          <a:endParaRPr lang="ru-RU" sz="1800" b="1" dirty="0"/>
        </a:p>
      </dgm:t>
    </dgm:pt>
    <dgm:pt modelId="{7653E29E-989B-40A1-85A2-7ED216DD39DF}" type="parTrans" cxnId="{5A06AF49-E81A-4A3A-962D-C487F8484C58}">
      <dgm:prSet/>
      <dgm:spPr/>
      <dgm:t>
        <a:bodyPr/>
        <a:lstStyle/>
        <a:p>
          <a:endParaRPr lang="ru-RU"/>
        </a:p>
      </dgm:t>
    </dgm:pt>
    <dgm:pt modelId="{B64F246D-CDEC-4FFC-8C8D-AFFBE8DE331F}" type="sibTrans" cxnId="{5A06AF49-E81A-4A3A-962D-C487F8484C58}">
      <dgm:prSet/>
      <dgm:spPr/>
      <dgm:t>
        <a:bodyPr/>
        <a:lstStyle/>
        <a:p>
          <a:endParaRPr lang="ru-RU"/>
        </a:p>
      </dgm:t>
    </dgm:pt>
    <dgm:pt modelId="{5706585D-89EC-47A3-B5F1-02950787D944}" type="pres">
      <dgm:prSet presAssocID="{5A60D602-A920-4C27-8846-11BAE88B7C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09CF3F-49AC-49B9-948B-17F4F33690EC}" type="pres">
      <dgm:prSet presAssocID="{D1DDC2F8-E4B0-487E-AAF4-EB783B9ACA41}" presName="node" presStyleLbl="node1" presStyleIdx="0" presStyleCnt="1" custLinFactNeighborX="-49" custLinFactNeighborY="-1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06AF49-E81A-4A3A-962D-C487F8484C58}" srcId="{5A60D602-A920-4C27-8846-11BAE88B7CC1}" destId="{D1DDC2F8-E4B0-487E-AAF4-EB783B9ACA41}" srcOrd="0" destOrd="0" parTransId="{7653E29E-989B-40A1-85A2-7ED216DD39DF}" sibTransId="{B64F246D-CDEC-4FFC-8C8D-AFFBE8DE331F}"/>
    <dgm:cxn modelId="{1B2D5442-C32B-4ABC-86C1-BE5C9DB57AC9}" type="presOf" srcId="{D1DDC2F8-E4B0-487E-AAF4-EB783B9ACA41}" destId="{A409CF3F-49AC-49B9-948B-17F4F33690EC}" srcOrd="0" destOrd="0" presId="urn:microsoft.com/office/officeart/2005/8/layout/process1"/>
    <dgm:cxn modelId="{668A6C21-5E60-4AB7-ADAD-9603F3848F61}" type="presOf" srcId="{5A60D602-A920-4C27-8846-11BAE88B7CC1}" destId="{5706585D-89EC-47A3-B5F1-02950787D944}" srcOrd="0" destOrd="0" presId="urn:microsoft.com/office/officeart/2005/8/layout/process1"/>
    <dgm:cxn modelId="{24C31ACC-CE04-419B-91B9-910759641B4A}" type="presParOf" srcId="{5706585D-89EC-47A3-B5F1-02950787D944}" destId="{A409CF3F-49AC-49B9-948B-17F4F33690E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E99EA7-6EF6-4CD1-846A-D0C98CC1A2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91468F-327B-4B95-A3AF-178CA73AB014}">
      <dgm:prSet custT="1"/>
      <dgm:spPr/>
      <dgm:t>
        <a:bodyPr/>
        <a:lstStyle/>
        <a:p>
          <a:pPr algn="ctr" rtl="0"/>
          <a:r>
            <a:rPr lang="ru-RU" sz="1800" b="1" dirty="0" smtClean="0"/>
            <a:t>Муниципальная программа «Создание условий для обеспечения качественными услугами ЖКХ и благоустройства муниципального образования </a:t>
          </a:r>
          <a:r>
            <a:rPr lang="ru-RU" sz="1800" b="1" dirty="0" err="1" smtClean="0"/>
            <a:t>Переволочского</a:t>
          </a:r>
          <a:r>
            <a:rPr lang="ru-RU" sz="1800" b="1" dirty="0" smtClean="0"/>
            <a:t> сельского поселения Руднянского района Смоленской области</a:t>
          </a:r>
          <a:endParaRPr lang="ru-RU" sz="1800" dirty="0"/>
        </a:p>
      </dgm:t>
    </dgm:pt>
    <dgm:pt modelId="{007EC52B-D9F7-4973-8D6C-45A9156919EF}" type="parTrans" cxnId="{520E2037-5E61-4587-8377-EF807AC86443}">
      <dgm:prSet/>
      <dgm:spPr/>
      <dgm:t>
        <a:bodyPr/>
        <a:lstStyle/>
        <a:p>
          <a:endParaRPr lang="ru-RU"/>
        </a:p>
      </dgm:t>
    </dgm:pt>
    <dgm:pt modelId="{47B23F03-AFB5-4A59-AB3B-9B71AFCD9B55}" type="sibTrans" cxnId="{520E2037-5E61-4587-8377-EF807AC86443}">
      <dgm:prSet/>
      <dgm:spPr/>
      <dgm:t>
        <a:bodyPr/>
        <a:lstStyle/>
        <a:p>
          <a:endParaRPr lang="ru-RU"/>
        </a:p>
      </dgm:t>
    </dgm:pt>
    <dgm:pt modelId="{DBE44327-9E78-4FB5-B0CB-839399B2C614}" type="pres">
      <dgm:prSet presAssocID="{BAE99EA7-6EF6-4CD1-846A-D0C98CC1A2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F2EC96-C798-4ADA-86F5-AFBBDE47CCEF}" type="pres">
      <dgm:prSet presAssocID="{E491468F-327B-4B95-A3AF-178CA73AB014}" presName="parentText" presStyleLbl="node1" presStyleIdx="0" presStyleCnt="1" custLinFactNeighborX="196" custLinFactNeighborY="-53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B46E4F-59A2-42AC-B252-4112767D0D14}" type="presOf" srcId="{BAE99EA7-6EF6-4CD1-846A-D0C98CC1A278}" destId="{DBE44327-9E78-4FB5-B0CB-839399B2C614}" srcOrd="0" destOrd="0" presId="urn:microsoft.com/office/officeart/2005/8/layout/vList2"/>
    <dgm:cxn modelId="{35055769-CE64-4B52-8BB6-008DB8022614}" type="presOf" srcId="{E491468F-327B-4B95-A3AF-178CA73AB014}" destId="{91F2EC96-C798-4ADA-86F5-AFBBDE47CCEF}" srcOrd="0" destOrd="0" presId="urn:microsoft.com/office/officeart/2005/8/layout/vList2"/>
    <dgm:cxn modelId="{520E2037-5E61-4587-8377-EF807AC86443}" srcId="{BAE99EA7-6EF6-4CD1-846A-D0C98CC1A278}" destId="{E491468F-327B-4B95-A3AF-178CA73AB014}" srcOrd="0" destOrd="0" parTransId="{007EC52B-D9F7-4973-8D6C-45A9156919EF}" sibTransId="{47B23F03-AFB5-4A59-AB3B-9B71AFCD9B55}"/>
    <dgm:cxn modelId="{C3FD0EF6-3465-47AC-901F-3377F4AAAA1E}" type="presParOf" srcId="{DBE44327-9E78-4FB5-B0CB-839399B2C614}" destId="{91F2EC96-C798-4ADA-86F5-AFBBDE47CC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E99EA7-6EF6-4CD1-846A-D0C98CC1A2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91468F-327B-4B95-A3AF-178CA73AB014}">
      <dgm:prSet custT="1"/>
      <dgm:spPr/>
      <dgm:t>
        <a:bodyPr/>
        <a:lstStyle/>
        <a:p>
          <a:pPr algn="ctr" rtl="0"/>
          <a:r>
            <a:rPr lang="ru-RU" sz="1800" b="1" dirty="0" smtClean="0"/>
            <a:t>Муниципальная программа « Муниципальная программа "Развитие физической культуры и спорта на территории муниципального образования </a:t>
          </a:r>
          <a:r>
            <a:rPr lang="ru-RU" sz="1800" b="1" dirty="0" err="1" smtClean="0"/>
            <a:t>Переволочского</a:t>
          </a:r>
          <a:r>
            <a:rPr lang="ru-RU" sz="1800" b="1" dirty="0" smtClean="0"/>
            <a:t> сельского поселения </a:t>
          </a:r>
          <a:r>
            <a:rPr lang="ru-RU" sz="1800" b="1" dirty="0" err="1" smtClean="0"/>
            <a:t>Руднянский</a:t>
          </a:r>
          <a:r>
            <a:rPr lang="ru-RU" sz="1800" b="1" dirty="0" smtClean="0"/>
            <a:t> район Смоленской области"</a:t>
          </a:r>
          <a:endParaRPr lang="ru-RU" sz="1800" dirty="0"/>
        </a:p>
      </dgm:t>
    </dgm:pt>
    <dgm:pt modelId="{007EC52B-D9F7-4973-8D6C-45A9156919EF}" type="parTrans" cxnId="{520E2037-5E61-4587-8377-EF807AC86443}">
      <dgm:prSet/>
      <dgm:spPr/>
      <dgm:t>
        <a:bodyPr/>
        <a:lstStyle/>
        <a:p>
          <a:endParaRPr lang="ru-RU"/>
        </a:p>
      </dgm:t>
    </dgm:pt>
    <dgm:pt modelId="{47B23F03-AFB5-4A59-AB3B-9B71AFCD9B55}" type="sibTrans" cxnId="{520E2037-5E61-4587-8377-EF807AC86443}">
      <dgm:prSet/>
      <dgm:spPr/>
      <dgm:t>
        <a:bodyPr/>
        <a:lstStyle/>
        <a:p>
          <a:endParaRPr lang="ru-RU"/>
        </a:p>
      </dgm:t>
    </dgm:pt>
    <dgm:pt modelId="{DBE44327-9E78-4FB5-B0CB-839399B2C614}" type="pres">
      <dgm:prSet presAssocID="{BAE99EA7-6EF6-4CD1-846A-D0C98CC1A2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F2EC96-C798-4ADA-86F5-AFBBDE47CCEF}" type="pres">
      <dgm:prSet presAssocID="{E491468F-327B-4B95-A3AF-178CA73AB014}" presName="parentText" presStyleLbl="node1" presStyleIdx="0" presStyleCnt="1" custLinFactNeighborX="196" custLinFactNeighborY="-53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08D8FB-032E-4E38-A91B-43EB59FF80D7}" type="presOf" srcId="{E491468F-327B-4B95-A3AF-178CA73AB014}" destId="{91F2EC96-C798-4ADA-86F5-AFBBDE47CCEF}" srcOrd="0" destOrd="0" presId="urn:microsoft.com/office/officeart/2005/8/layout/vList2"/>
    <dgm:cxn modelId="{520E2037-5E61-4587-8377-EF807AC86443}" srcId="{BAE99EA7-6EF6-4CD1-846A-D0C98CC1A278}" destId="{E491468F-327B-4B95-A3AF-178CA73AB014}" srcOrd="0" destOrd="0" parTransId="{007EC52B-D9F7-4973-8D6C-45A9156919EF}" sibTransId="{47B23F03-AFB5-4A59-AB3B-9B71AFCD9B55}"/>
    <dgm:cxn modelId="{9092F910-2E18-409B-9278-9DA4F8AA964D}" type="presOf" srcId="{BAE99EA7-6EF6-4CD1-846A-D0C98CC1A278}" destId="{DBE44327-9E78-4FB5-B0CB-839399B2C614}" srcOrd="0" destOrd="0" presId="urn:microsoft.com/office/officeart/2005/8/layout/vList2"/>
    <dgm:cxn modelId="{E24F9B99-5758-4600-AEB9-55FDD2300FB4}" type="presParOf" srcId="{DBE44327-9E78-4FB5-B0CB-839399B2C614}" destId="{91F2EC96-C798-4ADA-86F5-AFBBDE47CC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63170F-CC50-492E-9304-1B232ED469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3F093A-AC31-4259-BA64-E57792908F16}">
      <dgm:prSet/>
      <dgm:spPr/>
      <dgm:t>
        <a:bodyPr/>
        <a:lstStyle/>
        <a:p>
          <a:pPr algn="ctr" rtl="0"/>
          <a:r>
            <a:rPr lang="ru-RU" b="1" dirty="0" smtClean="0"/>
            <a:t>Муниципальная программа «Противодействие экстремизму и профилактика терроризма на территории муниципального образования </a:t>
          </a:r>
          <a:r>
            <a:rPr lang="ru-RU" b="1" dirty="0" err="1" smtClean="0"/>
            <a:t>Переволочского</a:t>
          </a:r>
          <a:r>
            <a:rPr lang="ru-RU" b="1" dirty="0" smtClean="0"/>
            <a:t> сельского поселения Руднянского района Смоленской области»</a:t>
          </a:r>
          <a:endParaRPr lang="ru-RU" dirty="0"/>
        </a:p>
      </dgm:t>
    </dgm:pt>
    <dgm:pt modelId="{9DCD4131-FE97-43B8-A567-BCE6A570894A}" type="parTrans" cxnId="{E40014DC-80E4-43D3-AA0A-760D47E51FD7}">
      <dgm:prSet/>
      <dgm:spPr/>
      <dgm:t>
        <a:bodyPr/>
        <a:lstStyle/>
        <a:p>
          <a:endParaRPr lang="ru-RU"/>
        </a:p>
      </dgm:t>
    </dgm:pt>
    <dgm:pt modelId="{4C6C0D34-D5B8-4957-999F-EE7653735F17}" type="sibTrans" cxnId="{E40014DC-80E4-43D3-AA0A-760D47E51FD7}">
      <dgm:prSet/>
      <dgm:spPr/>
      <dgm:t>
        <a:bodyPr/>
        <a:lstStyle/>
        <a:p>
          <a:endParaRPr lang="ru-RU"/>
        </a:p>
      </dgm:t>
    </dgm:pt>
    <dgm:pt modelId="{3B174BF2-95FC-447E-AB6B-EF6E2DCC19EC}" type="pres">
      <dgm:prSet presAssocID="{A663170F-CC50-492E-9304-1B232ED469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BD351F-5F11-4170-AF77-99A341948424}" type="pres">
      <dgm:prSet presAssocID="{483F093A-AC31-4259-BA64-E57792908F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8581AC-5938-4892-BF53-B39C17E6E6DE}" type="presOf" srcId="{483F093A-AC31-4259-BA64-E57792908F16}" destId="{13BD351F-5F11-4170-AF77-99A341948424}" srcOrd="0" destOrd="0" presId="urn:microsoft.com/office/officeart/2005/8/layout/vList2"/>
    <dgm:cxn modelId="{E40014DC-80E4-43D3-AA0A-760D47E51FD7}" srcId="{A663170F-CC50-492E-9304-1B232ED46999}" destId="{483F093A-AC31-4259-BA64-E57792908F16}" srcOrd="0" destOrd="0" parTransId="{9DCD4131-FE97-43B8-A567-BCE6A570894A}" sibTransId="{4C6C0D34-D5B8-4957-999F-EE7653735F17}"/>
    <dgm:cxn modelId="{0C6F0511-E424-4CAD-85AA-7A131E406EDB}" type="presOf" srcId="{A663170F-CC50-492E-9304-1B232ED46999}" destId="{3B174BF2-95FC-447E-AB6B-EF6E2DCC19EC}" srcOrd="0" destOrd="0" presId="urn:microsoft.com/office/officeart/2005/8/layout/vList2"/>
    <dgm:cxn modelId="{F3D1823F-CA08-48AD-8628-CB29EBFFC661}" type="presParOf" srcId="{3B174BF2-95FC-447E-AB6B-EF6E2DCC19EC}" destId="{13BD351F-5F11-4170-AF77-99A3419484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89F9DB-9D57-4DC1-B6AB-A69975BE2E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2BABB3C-52A6-4F5E-9174-6FCB09294AA2}">
      <dgm:prSet/>
      <dgm:spPr/>
      <dgm:t>
        <a:bodyPr/>
        <a:lstStyle/>
        <a:p>
          <a:pPr algn="ctr" rtl="0"/>
          <a:r>
            <a:rPr lang="ru-RU" b="1" dirty="0" smtClean="0"/>
            <a:t>Муниципальная программа </a:t>
          </a:r>
          <a:br>
            <a:rPr lang="ru-RU" b="1" dirty="0" smtClean="0"/>
          </a:br>
          <a:r>
            <a:rPr lang="ru-RU" b="1" dirty="0" smtClean="0"/>
            <a:t>«Создание благоприятного предпринимательского климата на территории муниципального образования  </a:t>
          </a:r>
          <a:r>
            <a:rPr lang="ru-RU" b="1" dirty="0" err="1" smtClean="0"/>
            <a:t>Переволочского</a:t>
          </a:r>
          <a:r>
            <a:rPr lang="ru-RU" b="1" dirty="0" smtClean="0"/>
            <a:t> сельского поселения Руднянского района Смоленской области»</a:t>
          </a:r>
          <a:endParaRPr lang="ru-RU" b="1" dirty="0"/>
        </a:p>
      </dgm:t>
    </dgm:pt>
    <dgm:pt modelId="{F80FEC47-1FF2-4670-8822-D83E2E34FCAB}" type="parTrans" cxnId="{D20D59F8-A362-4664-A458-DC151EEEC31F}">
      <dgm:prSet/>
      <dgm:spPr/>
      <dgm:t>
        <a:bodyPr/>
        <a:lstStyle/>
        <a:p>
          <a:endParaRPr lang="ru-RU"/>
        </a:p>
      </dgm:t>
    </dgm:pt>
    <dgm:pt modelId="{78C366E1-7625-4C23-81F4-189C33C26B61}" type="sibTrans" cxnId="{D20D59F8-A362-4664-A458-DC151EEEC31F}">
      <dgm:prSet/>
      <dgm:spPr/>
      <dgm:t>
        <a:bodyPr/>
        <a:lstStyle/>
        <a:p>
          <a:endParaRPr lang="ru-RU"/>
        </a:p>
      </dgm:t>
    </dgm:pt>
    <dgm:pt modelId="{A4617D29-D077-4E92-8D74-99D75132915F}" type="pres">
      <dgm:prSet presAssocID="{5489F9DB-9D57-4DC1-B6AB-A69975BE2E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F46FF1-AF4C-45A4-B376-278C1C764F6A}" type="pres">
      <dgm:prSet presAssocID="{62BABB3C-52A6-4F5E-9174-6FCB09294AA2}" presName="parentText" presStyleLbl="node1" presStyleIdx="0" presStyleCnt="1" custLinFactNeighborY="-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0D59F8-A362-4664-A458-DC151EEEC31F}" srcId="{5489F9DB-9D57-4DC1-B6AB-A69975BE2E02}" destId="{62BABB3C-52A6-4F5E-9174-6FCB09294AA2}" srcOrd="0" destOrd="0" parTransId="{F80FEC47-1FF2-4670-8822-D83E2E34FCAB}" sibTransId="{78C366E1-7625-4C23-81F4-189C33C26B61}"/>
    <dgm:cxn modelId="{12B02516-AB54-4E56-85AC-138BA6CC7572}" type="presOf" srcId="{62BABB3C-52A6-4F5E-9174-6FCB09294AA2}" destId="{0DF46FF1-AF4C-45A4-B376-278C1C764F6A}" srcOrd="0" destOrd="0" presId="urn:microsoft.com/office/officeart/2005/8/layout/vList2"/>
    <dgm:cxn modelId="{BA882EF1-0FCC-46BF-AF54-8E5C06BBE205}" type="presOf" srcId="{5489F9DB-9D57-4DC1-B6AB-A69975BE2E02}" destId="{A4617D29-D077-4E92-8D74-99D75132915F}" srcOrd="0" destOrd="0" presId="urn:microsoft.com/office/officeart/2005/8/layout/vList2"/>
    <dgm:cxn modelId="{275CCB78-B9E0-4466-A86E-DA49E7CEB46B}" type="presParOf" srcId="{A4617D29-D077-4E92-8D74-99D75132915F}" destId="{0DF46FF1-AF4C-45A4-B376-278C1C764F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2EC96-C798-4ADA-86F5-AFBBDE47CCEF}">
      <dsp:nvSpPr>
        <dsp:cNvPr id="0" name=""/>
        <dsp:cNvSpPr/>
      </dsp:nvSpPr>
      <dsp:spPr>
        <a:xfrm>
          <a:off x="0" y="0"/>
          <a:ext cx="9144000" cy="9898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Муниципальная программа «Создание условий для обеспечения качественными услугами ЖКХ и благоустройства муниципального образования </a:t>
          </a:r>
          <a:r>
            <a:rPr lang="ru-RU" sz="1800" b="1" kern="1200" dirty="0" err="1" smtClean="0"/>
            <a:t>Переволочского</a:t>
          </a:r>
          <a:r>
            <a:rPr lang="ru-RU" sz="1800" b="1" kern="1200" dirty="0" smtClean="0"/>
            <a:t> сельского поселения Руднянского района Смоленской области</a:t>
          </a:r>
          <a:endParaRPr lang="ru-RU" sz="1800" kern="1200" dirty="0"/>
        </a:p>
      </dsp:txBody>
      <dsp:txXfrm>
        <a:off x="48320" y="48320"/>
        <a:ext cx="9047360" cy="893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2EC96-C798-4ADA-86F5-AFBBDE47CCEF}">
      <dsp:nvSpPr>
        <dsp:cNvPr id="0" name=""/>
        <dsp:cNvSpPr/>
      </dsp:nvSpPr>
      <dsp:spPr>
        <a:xfrm>
          <a:off x="0" y="0"/>
          <a:ext cx="9144000" cy="973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Муниципальная программа « Муниципальная программа "Развитие физической культуры и спорта на территории муниципального образования </a:t>
          </a:r>
          <a:r>
            <a:rPr lang="ru-RU" sz="1800" b="1" kern="1200" dirty="0" err="1" smtClean="0"/>
            <a:t>Переволочского</a:t>
          </a:r>
          <a:r>
            <a:rPr lang="ru-RU" sz="1800" b="1" kern="1200" dirty="0" smtClean="0"/>
            <a:t> сельского поселения </a:t>
          </a:r>
          <a:r>
            <a:rPr lang="ru-RU" sz="1800" b="1" kern="1200" dirty="0" err="1" smtClean="0"/>
            <a:t>Руднянский</a:t>
          </a:r>
          <a:r>
            <a:rPr lang="ru-RU" sz="1800" b="1" kern="1200" dirty="0" smtClean="0"/>
            <a:t> район Смоленской области"</a:t>
          </a:r>
          <a:endParaRPr lang="ru-RU" sz="1800" kern="1200" dirty="0"/>
        </a:p>
      </dsp:txBody>
      <dsp:txXfrm>
        <a:off x="47519" y="47519"/>
        <a:ext cx="9048962" cy="878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D351F-5F11-4170-AF77-99A341948424}">
      <dsp:nvSpPr>
        <dsp:cNvPr id="0" name=""/>
        <dsp:cNvSpPr/>
      </dsp:nvSpPr>
      <dsp:spPr>
        <a:xfrm>
          <a:off x="0" y="97650"/>
          <a:ext cx="9144000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Муниципальная программа «Противодействие экстремизму и профилактика терроризма на территории муниципального образования </a:t>
          </a:r>
          <a:r>
            <a:rPr lang="ru-RU" sz="1800" b="1" kern="1200" dirty="0" err="1" smtClean="0"/>
            <a:t>Переволочского</a:t>
          </a:r>
          <a:r>
            <a:rPr lang="ru-RU" sz="1800" b="1" kern="1200" dirty="0" smtClean="0"/>
            <a:t> сельского поселения Руднянского района Смоленской области»</a:t>
          </a:r>
          <a:endParaRPr lang="ru-RU" sz="1800" kern="1200" dirty="0"/>
        </a:p>
      </dsp:txBody>
      <dsp:txXfrm>
        <a:off x="46263" y="143913"/>
        <a:ext cx="9051474" cy="8551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46FF1-AF4C-45A4-B376-278C1C764F6A}">
      <dsp:nvSpPr>
        <dsp:cNvPr id="0" name=""/>
        <dsp:cNvSpPr/>
      </dsp:nvSpPr>
      <dsp:spPr>
        <a:xfrm>
          <a:off x="0" y="17925"/>
          <a:ext cx="9144000" cy="108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Муниципальная программа </a:t>
          </a:r>
          <a:br>
            <a:rPr lang="ru-RU" sz="1600" b="1" kern="1200" dirty="0" smtClean="0"/>
          </a:br>
          <a:r>
            <a:rPr lang="ru-RU" sz="1600" b="1" kern="1200" dirty="0" smtClean="0"/>
            <a:t>«Создание благоприятного предпринимательского климата на территории муниципального образования  </a:t>
          </a:r>
          <a:r>
            <a:rPr lang="ru-RU" sz="1600" b="1" kern="1200" dirty="0" err="1" smtClean="0"/>
            <a:t>Переволочского</a:t>
          </a:r>
          <a:r>
            <a:rPr lang="ru-RU" sz="1600" b="1" kern="1200" dirty="0" smtClean="0"/>
            <a:t> сельского поселения Руднянского района Смоленской области»</a:t>
          </a:r>
          <a:endParaRPr lang="ru-RU" sz="1600" b="1" kern="1200" dirty="0"/>
        </a:p>
      </dsp:txBody>
      <dsp:txXfrm>
        <a:off x="53002" y="70927"/>
        <a:ext cx="9037996" cy="97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0.21622</cdr:x>
      <cdr:y>0.88733</cdr:y>
    </cdr:from>
    <cdr:to>
      <cdr:x>0.36036</cdr:x>
      <cdr:y>1</cdr:y>
    </cdr:to>
    <cdr:sp macro="" textlink="">
      <cdr:nvSpPr>
        <cdr:cNvPr id="2" name="Овал 1"/>
        <cdr:cNvSpPr/>
      </cdr:nvSpPr>
      <cdr:spPr bwMode="auto">
        <a:xfrm xmlns:a="http://schemas.openxmlformats.org/drawingml/2006/main">
          <a:off x="1828800" y="4800633"/>
          <a:ext cx="1219165" cy="609567"/>
        </a:xfrm>
        <a:prstGeom xmlns:a="http://schemas.openxmlformats.org/drawingml/2006/main" prst="ellipse">
          <a:avLst/>
        </a:prstGeom>
        <a:solidFill xmlns:a="http://schemas.openxmlformats.org/drawingml/2006/main">
          <a:srgbClr val="0070C0"/>
        </a:solidFill>
        <a:ln xmlns:a="http://schemas.openxmlformats.org/drawingml/2006/main" w="25400" cap="flat" cmpd="sng" algn="ctr">
          <a:solidFill>
            <a:srgbClr val="00B0F0"/>
          </a:solidFill>
          <a:prstDash val="solid"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lIns="90000" tIns="46800" rIns="90000" bIns="4680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b="1" u="sng" kern="1200">
              <a:solidFill>
                <a:sysClr val="windowText" lastClr="000000"/>
              </a:solidFill>
              <a:latin typeface="Franklin Gothic Book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u="sng" kern="1200">
              <a:solidFill>
                <a:sysClr val="windowText" lastClr="000000"/>
              </a:solidFill>
              <a:latin typeface="Franklin Gothic Book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u="sng" kern="1200">
              <a:solidFill>
                <a:sysClr val="windowText" lastClr="000000"/>
              </a:solidFill>
              <a:latin typeface="Franklin Gothic Book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u="sng" kern="1200">
              <a:solidFill>
                <a:sysClr val="windowText" lastClr="000000"/>
              </a:solidFill>
              <a:latin typeface="Franklin Gothic Book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u="sng" kern="1200">
              <a:solidFill>
                <a:sysClr val="windowText" lastClr="000000"/>
              </a:solidFill>
              <a:latin typeface="Franklin Gothic Book"/>
            </a:defRPr>
          </a:lvl5pPr>
          <a:lvl6pPr marL="2286000" algn="l" defTabSz="914400" rtl="0" eaLnBrk="1" latinLnBrk="0" hangingPunct="1">
            <a:defRPr b="1" u="sng" kern="1200">
              <a:solidFill>
                <a:sysClr val="windowText" lastClr="000000"/>
              </a:solidFill>
              <a:latin typeface="Franklin Gothic Book"/>
            </a:defRPr>
          </a:lvl6pPr>
          <a:lvl7pPr marL="2743200" algn="l" defTabSz="914400" rtl="0" eaLnBrk="1" latinLnBrk="0" hangingPunct="1">
            <a:defRPr b="1" u="sng" kern="1200">
              <a:solidFill>
                <a:sysClr val="windowText" lastClr="000000"/>
              </a:solidFill>
              <a:latin typeface="Franklin Gothic Book"/>
            </a:defRPr>
          </a:lvl7pPr>
          <a:lvl8pPr marL="3200400" algn="l" defTabSz="914400" rtl="0" eaLnBrk="1" latinLnBrk="0" hangingPunct="1">
            <a:defRPr b="1" u="sng" kern="1200">
              <a:solidFill>
                <a:sysClr val="windowText" lastClr="000000"/>
              </a:solidFill>
              <a:latin typeface="Franklin Gothic Book"/>
            </a:defRPr>
          </a:lvl8pPr>
          <a:lvl9pPr marL="3657600" algn="l" defTabSz="914400" rtl="0" eaLnBrk="1" latinLnBrk="0" hangingPunct="1">
            <a:defRPr b="1" u="sng" kern="12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u="none" dirty="0" smtClean="0">
              <a:solidFill>
                <a:sysClr val="windowText" lastClr="000000">
                  <a:lumMod val="95000"/>
                  <a:lumOff val="5000"/>
                </a:sysClr>
              </a:solidFill>
            </a:rPr>
            <a:t>225,2 </a:t>
          </a:r>
          <a:r>
            <a:rPr lang="ru-RU" sz="1200" u="none" dirty="0">
              <a:solidFill>
                <a:sysClr val="windowText" lastClr="000000">
                  <a:lumMod val="95000"/>
                  <a:lumOff val="5000"/>
                </a:sysClr>
              </a:solidFill>
            </a:rPr>
            <a:t>т.руб</a:t>
          </a:r>
          <a:r>
            <a:rPr lang="ru-RU" sz="1600" u="none" dirty="0"/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0.27273</cdr:x>
      <cdr:y>0.88733</cdr:y>
    </cdr:from>
    <cdr:to>
      <cdr:x>0.41687</cdr:x>
      <cdr:y>1</cdr:y>
    </cdr:to>
    <cdr:sp macro="" textlink="">
      <cdr:nvSpPr>
        <cdr:cNvPr id="2" name="Овал 1"/>
        <cdr:cNvSpPr/>
      </cdr:nvSpPr>
      <cdr:spPr bwMode="auto">
        <a:xfrm xmlns:a="http://schemas.openxmlformats.org/drawingml/2006/main">
          <a:off x="2286000" y="4733018"/>
          <a:ext cx="1208181" cy="600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0070C0"/>
        </a:solidFill>
        <a:ln xmlns:a="http://schemas.openxmlformats.org/drawingml/2006/main" w="25400" cap="flat" cmpd="sng" algn="ctr">
          <a:solidFill>
            <a:srgbClr val="00B0F0"/>
          </a:solidFill>
          <a:prstDash val="solid"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lIns="90000" tIns="46800" rIns="90000" bIns="4680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b="1" u="sng" kern="1200">
              <a:solidFill>
                <a:sysClr val="windowText" lastClr="000000"/>
              </a:solidFill>
              <a:latin typeface="Franklin Gothic Book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u="sng" kern="1200">
              <a:solidFill>
                <a:sysClr val="windowText" lastClr="000000"/>
              </a:solidFill>
              <a:latin typeface="Franklin Gothic Book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u="sng" kern="1200">
              <a:solidFill>
                <a:sysClr val="windowText" lastClr="000000"/>
              </a:solidFill>
              <a:latin typeface="Franklin Gothic Book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u="sng" kern="1200">
              <a:solidFill>
                <a:sysClr val="windowText" lastClr="000000"/>
              </a:solidFill>
              <a:latin typeface="Franklin Gothic Book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u="sng" kern="1200">
              <a:solidFill>
                <a:sysClr val="windowText" lastClr="000000"/>
              </a:solidFill>
              <a:latin typeface="Franklin Gothic Book"/>
            </a:defRPr>
          </a:lvl5pPr>
          <a:lvl6pPr marL="2286000" algn="l" defTabSz="914400" rtl="0" eaLnBrk="1" latinLnBrk="0" hangingPunct="1">
            <a:defRPr b="1" u="sng" kern="1200">
              <a:solidFill>
                <a:sysClr val="windowText" lastClr="000000"/>
              </a:solidFill>
              <a:latin typeface="Franklin Gothic Book"/>
            </a:defRPr>
          </a:lvl6pPr>
          <a:lvl7pPr marL="2743200" algn="l" defTabSz="914400" rtl="0" eaLnBrk="1" latinLnBrk="0" hangingPunct="1">
            <a:defRPr b="1" u="sng" kern="1200">
              <a:solidFill>
                <a:sysClr val="windowText" lastClr="000000"/>
              </a:solidFill>
              <a:latin typeface="Franklin Gothic Book"/>
            </a:defRPr>
          </a:lvl7pPr>
          <a:lvl8pPr marL="3200400" algn="l" defTabSz="914400" rtl="0" eaLnBrk="1" latinLnBrk="0" hangingPunct="1">
            <a:defRPr b="1" u="sng" kern="1200">
              <a:solidFill>
                <a:sysClr val="windowText" lastClr="000000"/>
              </a:solidFill>
              <a:latin typeface="Franklin Gothic Book"/>
            </a:defRPr>
          </a:lvl8pPr>
          <a:lvl9pPr marL="3657600" algn="l" defTabSz="914400" rtl="0" eaLnBrk="1" latinLnBrk="0" hangingPunct="1">
            <a:defRPr b="1" u="sng" kern="12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u="none" dirty="0" smtClean="0">
              <a:solidFill>
                <a:sysClr val="windowText" lastClr="000000">
                  <a:lumMod val="95000"/>
                  <a:lumOff val="5000"/>
                </a:sysClr>
              </a:solidFill>
            </a:rPr>
            <a:t>234,2 </a:t>
          </a:r>
          <a:r>
            <a:rPr lang="ru-RU" sz="1200" u="none" dirty="0" err="1" smtClean="0">
              <a:solidFill>
                <a:sysClr val="windowText" lastClr="000000">
                  <a:lumMod val="95000"/>
                  <a:lumOff val="5000"/>
                </a:sysClr>
              </a:solidFill>
            </a:rPr>
            <a:t>т.руб</a:t>
          </a:r>
          <a:r>
            <a:rPr lang="ru-RU" sz="1600" u="none" dirty="0"/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365" y="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3487EB0-B81E-44C1-8E12-19257594BEE0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9775" y="506413"/>
            <a:ext cx="3382963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252" y="3211553"/>
            <a:ext cx="7954010" cy="30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54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365" y="642154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D9D313A-5096-4413-A042-466846A00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4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7883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BACA-DBBE-4BFE-822A-B793B84C78CF}" type="datetimeFigureOut">
              <a:rPr lang="en-US" smtClean="0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10AB-A569-4111-B41D-D0FA4A0AE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9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BACA-DBBE-4BFE-822A-B793B84C78CF}" type="datetimeFigureOut">
              <a:rPr lang="en-US" smtClean="0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10AB-A569-4111-B41D-D0FA4A0AE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5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BACA-DBBE-4BFE-822A-B793B84C78CF}" type="datetimeFigureOut">
              <a:rPr lang="en-US" smtClean="0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10AB-A569-4111-B41D-D0FA4A0AE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73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BACA-DBBE-4BFE-822A-B793B84C78CF}" type="datetimeFigureOut">
              <a:rPr lang="en-US" smtClean="0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10AB-A569-4111-B41D-D0FA4A0AE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24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4609F-B131-48FB-87AE-083629D38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07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A783E-0A7E-4716-BD79-59217B2C5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1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5EB-C870-4C0B-BCC9-DE724DDA0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25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29E72-A05E-47C4-B4E5-87E561CA5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7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BACA-DBBE-4BFE-822A-B793B84C78CF}" type="datetimeFigureOut">
              <a:rPr lang="en-US" smtClean="0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10AB-A569-4111-B41D-D0FA4A0AE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5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BACA-DBBE-4BFE-822A-B793B84C78CF}" type="datetimeFigureOut">
              <a:rPr lang="en-US" smtClean="0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10AB-A569-4111-B41D-D0FA4A0AE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3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42D73-251B-4AB2-AB60-B0EBD63A44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8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BACA-DBBE-4BFE-822A-B793B84C78CF}" type="datetimeFigureOut">
              <a:rPr lang="en-US" smtClean="0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10AB-A569-4111-B41D-D0FA4A0AE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8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BACA-DBBE-4BFE-822A-B793B84C78CF}" type="datetimeFigureOut">
              <a:rPr lang="en-US" smtClean="0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10AB-A569-4111-B41D-D0FA4A0AE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5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9652-26CC-4FE4-88E9-AF4B9A0409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4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BACA-DBBE-4BFE-822A-B793B84C78CF}" type="datetimeFigureOut">
              <a:rPr lang="en-US" smtClean="0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10AB-A569-4111-B41D-D0FA4A0AE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7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BACA-DBBE-4BFE-822A-B793B84C78CF}" type="datetimeFigureOut">
              <a:rPr lang="en-US" smtClean="0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10AB-A569-4111-B41D-D0FA4A0AE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2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135BACA-DBBE-4BFE-822A-B793B84C78CF}" type="datetimeFigureOut">
              <a:rPr lang="en-US" smtClean="0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77FD10AB-A569-4111-B41D-D0FA4A0AE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7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Perevolochskoe@admin-smolensk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2875"/>
            <a:ext cx="3456268" cy="2363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85750" y="142875"/>
            <a:ext cx="471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b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39713" y="2746375"/>
            <a:ext cx="73564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36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3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9235" y="2318131"/>
            <a:ext cx="7344816" cy="8032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105000"/>
              </a:lnSpc>
              <a:defRPr/>
            </a:pPr>
            <a:r>
              <a:rPr lang="ru-RU" altLang="ru-RU" sz="4400" spc="5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en-US" altLang="ru-RU" sz="4400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6600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47638" y="3001953"/>
            <a:ext cx="88042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 РЕШЕНИЮ СОВЕТА ДЕПУТАТОВ </a:t>
            </a:r>
            <a:r>
              <a:rPr lang="ru-RU" alt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ПЕРЕВОЛОЧСКОГО СЕЛЬСКОГО ПОСЕЛЕНИЯ </a:t>
            </a:r>
            <a:r>
              <a: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19 </a:t>
            </a:r>
            <a:r>
              <a:rPr lang="ru-RU" alt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ДЕКАБРЯ </a:t>
            </a:r>
            <a:r>
              <a: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alt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 </a:t>
            </a:r>
            <a:r>
              <a: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№ 330 «О </a:t>
            </a:r>
            <a:r>
              <a:rPr lang="ru-RU" alt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БЮДЖЕТЕ ПЕРЕВОЛОЧСКОГО СЕЛЬСКОГО ПОСЕЛЕНИЯ РУДНЯНСКОГО РАЙОНА СМОЛЕНСКОЙ ОБЛАСТИ НА 2024 ГОД И НА ПЛАНОВЫЙ ПЕРИОД 2025 </a:t>
            </a:r>
            <a:r>
              <a: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2026 </a:t>
            </a:r>
            <a:r>
              <a:rPr lang="ru-RU" alt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ГОДОВ»</a:t>
            </a:r>
            <a:endParaRPr lang="ru-RU" alt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43545"/>
            <a:ext cx="3709988" cy="243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 descr="C:\Users\USEROK\Desktop\124_400_2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114800"/>
            <a:ext cx="3605213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C:\Users\USEROK\Desktop\IMG_20210725_1636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7" y="4096870"/>
            <a:ext cx="3534843" cy="2456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98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385888"/>
          <a:ext cx="6073775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1" r:id="rId3" imgW="6072142" imgH="3627434" progId="Excel.Sheet.8">
                  <p:embed/>
                </p:oleObj>
              </mc:Choice>
              <mc:Fallback>
                <p:oleObj r:id="rId3" imgW="6072142" imgH="3627434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85888"/>
                        <a:ext cx="6073775" cy="362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AutoShape 11"/>
          <p:cNvSpPr>
            <a:spLocks noChangeArrowheads="1"/>
          </p:cNvSpPr>
          <p:nvPr/>
        </p:nvSpPr>
        <p:spPr bwMode="auto">
          <a:xfrm>
            <a:off x="304800" y="457200"/>
            <a:ext cx="3505200" cy="6096000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altLang="ru-RU" sz="3200" i="1" u="none" dirty="0"/>
          </a:p>
          <a:p>
            <a:pPr algn="ctr" eaLnBrk="0" hangingPunct="0"/>
            <a:r>
              <a:rPr lang="ru-RU" altLang="ru-RU" sz="3200" b="0" i="1" u="none" dirty="0"/>
              <a:t>Распределение </a:t>
            </a:r>
          </a:p>
          <a:p>
            <a:pPr algn="ctr" eaLnBrk="0" hangingPunct="0"/>
            <a:r>
              <a:rPr lang="ru-RU" altLang="ru-RU" sz="3200" b="0" i="1" u="none" dirty="0"/>
              <a:t>расходов </a:t>
            </a:r>
          </a:p>
          <a:p>
            <a:pPr algn="ctr" eaLnBrk="0" hangingPunct="0"/>
            <a:r>
              <a:rPr lang="ru-RU" altLang="ru-RU" sz="3200" b="0" i="1" u="none" dirty="0"/>
              <a:t>бюджета </a:t>
            </a:r>
          </a:p>
          <a:p>
            <a:pPr algn="ctr" eaLnBrk="0" hangingPunct="0"/>
            <a:r>
              <a:rPr lang="ru-RU" altLang="ru-RU" sz="3200" b="0" i="1" u="none" dirty="0"/>
              <a:t>поселения </a:t>
            </a:r>
          </a:p>
          <a:p>
            <a:pPr algn="ctr" eaLnBrk="0" hangingPunct="0"/>
            <a:r>
              <a:rPr lang="ru-RU" altLang="ru-RU" sz="3200" b="0" i="1" u="none" dirty="0"/>
              <a:t>в </a:t>
            </a:r>
            <a:r>
              <a:rPr lang="ru-RU" altLang="ru-RU" sz="3200" b="0" i="1" u="none" dirty="0" smtClean="0"/>
              <a:t>2024 </a:t>
            </a:r>
            <a:r>
              <a:rPr lang="ru-RU" altLang="ru-RU" sz="3200" b="0" i="1" u="none" dirty="0"/>
              <a:t>году</a:t>
            </a:r>
          </a:p>
          <a:p>
            <a:pPr algn="ctr" eaLnBrk="0" hangingPunct="0"/>
            <a:endParaRPr lang="ru-RU" altLang="ru-RU" sz="3200" b="0" u="none" dirty="0"/>
          </a:p>
          <a:p>
            <a:pPr algn="ctr" eaLnBrk="0" hangingPunct="0"/>
            <a:endParaRPr lang="ru-RU" altLang="ru-RU" sz="3200" b="0" u="none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04124421"/>
              </p:ext>
            </p:extLst>
          </p:nvPr>
        </p:nvGraphicFramePr>
        <p:xfrm>
          <a:off x="4419600" y="533400"/>
          <a:ext cx="4419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/>
            </a:r>
            <a:br>
              <a:rPr lang="ru-RU" altLang="ru-RU" sz="4000" smtClean="0"/>
            </a:br>
            <a:endParaRPr lang="ru-RU" altLang="ru-RU" sz="3600" i="1" smtClean="0">
              <a:latin typeface="Candar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6363542"/>
              </p:ext>
            </p:extLst>
          </p:nvPr>
        </p:nvGraphicFramePr>
        <p:xfrm>
          <a:off x="0" y="1010653"/>
          <a:ext cx="4572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10" name="AutoShape 11"/>
          <p:cNvSpPr>
            <a:spLocks noChangeArrowheads="1"/>
          </p:cNvSpPr>
          <p:nvPr/>
        </p:nvSpPr>
        <p:spPr bwMode="auto">
          <a:xfrm>
            <a:off x="304800" y="152400"/>
            <a:ext cx="8534400" cy="838200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altLang="ru-RU" sz="2000" b="0" u="none" dirty="0"/>
          </a:p>
          <a:p>
            <a:pPr algn="ctr" eaLnBrk="0" hangingPunct="0"/>
            <a:r>
              <a:rPr lang="ru-RU" altLang="ru-RU" sz="2000" b="0" u="none" dirty="0"/>
              <a:t>Распределение расходов бюджета поселения </a:t>
            </a:r>
          </a:p>
          <a:p>
            <a:pPr algn="ctr" eaLnBrk="0" hangingPunct="0"/>
            <a:r>
              <a:rPr lang="ru-RU" altLang="ru-RU" sz="2000" b="0" u="none" dirty="0"/>
              <a:t>на плановый период </a:t>
            </a:r>
            <a:r>
              <a:rPr lang="ru-RU" altLang="ru-RU" sz="2000" b="0" u="none" dirty="0" smtClean="0"/>
              <a:t>2025 </a:t>
            </a:r>
            <a:r>
              <a:rPr lang="ru-RU" altLang="ru-RU" sz="2000" b="0" u="none" dirty="0"/>
              <a:t>и </a:t>
            </a:r>
            <a:r>
              <a:rPr lang="ru-RU" altLang="ru-RU" sz="2000" b="0" u="none" dirty="0" smtClean="0"/>
              <a:t>2026 </a:t>
            </a:r>
            <a:r>
              <a:rPr lang="ru-RU" altLang="ru-RU" sz="2000" b="0" u="none" dirty="0"/>
              <a:t>годов</a:t>
            </a:r>
          </a:p>
        </p:txBody>
      </p:sp>
      <p:graphicFrame>
        <p:nvGraphicFramePr>
          <p:cNvPr id="9" name="Таблиц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271054"/>
              </p:ext>
            </p:extLst>
          </p:nvPr>
        </p:nvGraphicFramePr>
        <p:xfrm>
          <a:off x="4724400" y="1219200"/>
          <a:ext cx="4419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i="1" u="sng" smtClean="0">
                <a:latin typeface="Candara" pitchFamily="34" charset="0"/>
              </a:rPr>
              <a:t/>
            </a:r>
            <a:br>
              <a:rPr lang="ru-RU" altLang="ru-RU" sz="4000" b="1" i="1" u="sng" smtClean="0">
                <a:latin typeface="Candara" pitchFamily="34" charset="0"/>
              </a:rPr>
            </a:br>
            <a:r>
              <a:rPr lang="ru-RU" altLang="ru-RU" sz="4000" b="1" i="1" u="sng" smtClean="0">
                <a:latin typeface="Candara" pitchFamily="34" charset="0"/>
              </a:rPr>
              <a:t/>
            </a:r>
            <a:br>
              <a:rPr lang="ru-RU" altLang="ru-RU" sz="4000" b="1" i="1" u="sng" smtClean="0">
                <a:latin typeface="Candara" pitchFamily="34" charset="0"/>
              </a:rPr>
            </a:br>
            <a:r>
              <a:rPr lang="ru-RU" altLang="ru-RU" sz="4000" b="1" i="1" u="sng" smtClean="0">
                <a:latin typeface="Candara" pitchFamily="34" charset="0"/>
              </a:rPr>
              <a:t/>
            </a:r>
            <a:br>
              <a:rPr lang="ru-RU" altLang="ru-RU" sz="4000" b="1" i="1" u="sng" smtClean="0">
                <a:latin typeface="Candara" pitchFamily="34" charset="0"/>
              </a:rPr>
            </a:br>
            <a:r>
              <a:rPr lang="ru-RU" altLang="ru-RU" sz="4000" b="1" i="1" u="sng" smtClean="0">
                <a:latin typeface="Candara" pitchFamily="34" charset="0"/>
              </a:rPr>
              <a:t/>
            </a:r>
            <a:br>
              <a:rPr lang="ru-RU" altLang="ru-RU" sz="4000" b="1" i="1" u="sng" smtClean="0">
                <a:latin typeface="Candara" pitchFamily="34" charset="0"/>
              </a:rPr>
            </a:br>
            <a:endParaRPr lang="ru-RU" altLang="ru-RU" sz="3200" b="1" smtClean="0"/>
          </a:p>
        </p:txBody>
      </p:sp>
      <p:sp>
        <p:nvSpPr>
          <p:cNvPr id="48130" name="AutoShape 12"/>
          <p:cNvSpPr>
            <a:spLocks noChangeArrowheads="1"/>
          </p:cNvSpPr>
          <p:nvPr/>
        </p:nvSpPr>
        <p:spPr bwMode="auto">
          <a:xfrm>
            <a:off x="304800" y="228600"/>
            <a:ext cx="8534400" cy="1371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altLang="ru-RU" i="1" u="none" dirty="0"/>
          </a:p>
          <a:p>
            <a:pPr algn="ctr" eaLnBrk="0" hangingPunct="0"/>
            <a:r>
              <a:rPr lang="ru-RU" altLang="ru-RU" i="1" u="none" dirty="0"/>
              <a:t>Муниципальная программа – это документ, </a:t>
            </a:r>
          </a:p>
          <a:p>
            <a:pPr algn="ctr" eaLnBrk="0" hangingPunct="0"/>
            <a:r>
              <a:rPr lang="ru-RU" altLang="ru-RU" i="1" u="none" dirty="0"/>
              <a:t>определяющий цели и задачи муниципальной политики </a:t>
            </a:r>
          </a:p>
          <a:p>
            <a:pPr algn="ctr" eaLnBrk="0" hangingPunct="0"/>
            <a:r>
              <a:rPr lang="ru-RU" altLang="ru-RU" i="1" u="none" dirty="0"/>
              <a:t>в определенной сфере, способы их достижения, </a:t>
            </a:r>
          </a:p>
          <a:p>
            <a:pPr algn="ctr" eaLnBrk="0" hangingPunct="0"/>
            <a:r>
              <a:rPr lang="ru-RU" altLang="ru-RU" i="1" u="none" dirty="0"/>
              <a:t>примерные объемы используемых финансовых ресурсов.</a:t>
            </a:r>
            <a:br>
              <a:rPr lang="ru-RU" altLang="ru-RU" i="1" u="none" dirty="0"/>
            </a:br>
            <a:endParaRPr lang="ru-RU" altLang="ru-RU" i="1" u="none" dirty="0"/>
          </a:p>
        </p:txBody>
      </p:sp>
      <p:sp>
        <p:nvSpPr>
          <p:cNvPr id="48131" name="AutoShape 14"/>
          <p:cNvSpPr>
            <a:spLocks noChangeArrowheads="1"/>
          </p:cNvSpPr>
          <p:nvPr/>
        </p:nvSpPr>
        <p:spPr bwMode="auto">
          <a:xfrm>
            <a:off x="762000" y="1752600"/>
            <a:ext cx="76962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altLang="ru-RU" sz="2400" i="1">
              <a:solidFill>
                <a:schemeClr val="tx2"/>
              </a:solidFill>
            </a:endParaRPr>
          </a:p>
          <a:p>
            <a:pPr algn="ctr" eaLnBrk="0" hangingPunct="0"/>
            <a:r>
              <a:rPr lang="ru-RU" altLang="ru-RU" sz="2400" i="1" u="none"/>
              <a:t>Зачем формировать и исполнять бюджет </a:t>
            </a:r>
          </a:p>
          <a:p>
            <a:pPr algn="ctr" eaLnBrk="0" hangingPunct="0"/>
            <a:r>
              <a:rPr lang="ru-RU" altLang="ru-RU" sz="2400" i="1" u="none"/>
              <a:t>по программам?</a:t>
            </a:r>
            <a:r>
              <a:rPr lang="ru-RU" altLang="ru-RU" sz="2400" u="none">
                <a:solidFill>
                  <a:srgbClr val="0033CC"/>
                </a:solidFill>
              </a:rPr>
              <a:t/>
            </a:r>
            <a:br>
              <a:rPr lang="ru-RU" altLang="ru-RU" sz="2400" u="none">
                <a:solidFill>
                  <a:srgbClr val="0033CC"/>
                </a:solidFill>
              </a:rPr>
            </a:br>
            <a:endParaRPr lang="ru-RU" altLang="ru-RU" sz="2400" u="none">
              <a:solidFill>
                <a:srgbClr val="0033CC"/>
              </a:solidFill>
            </a:endParaRPr>
          </a:p>
        </p:txBody>
      </p:sp>
      <p:sp>
        <p:nvSpPr>
          <p:cNvPr id="48132" name="AutoShape 15"/>
          <p:cNvSpPr>
            <a:spLocks noChangeArrowheads="1"/>
          </p:cNvSpPr>
          <p:nvPr/>
        </p:nvSpPr>
        <p:spPr bwMode="auto">
          <a:xfrm>
            <a:off x="838200" y="3200400"/>
            <a:ext cx="21336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altLang="ru-RU" b="0" u="none">
                <a:solidFill>
                  <a:srgbClr val="0033CC"/>
                </a:solidFill>
              </a:rPr>
              <a:t>в целях </a:t>
            </a:r>
          </a:p>
          <a:p>
            <a:pPr algn="ctr">
              <a:spcBef>
                <a:spcPct val="20000"/>
              </a:spcBef>
            </a:pPr>
            <a:r>
              <a:rPr lang="ru-RU" altLang="ru-RU" b="0" u="none">
                <a:solidFill>
                  <a:srgbClr val="0033CC"/>
                </a:solidFill>
              </a:rPr>
              <a:t>повышения </a:t>
            </a:r>
          </a:p>
          <a:p>
            <a:pPr algn="ctr">
              <a:spcBef>
                <a:spcPct val="20000"/>
              </a:spcBef>
            </a:pPr>
            <a:r>
              <a:rPr lang="ru-RU" altLang="ru-RU" b="0" u="none">
                <a:solidFill>
                  <a:srgbClr val="0033CC"/>
                </a:solidFill>
              </a:rPr>
              <a:t>эффективности </a:t>
            </a:r>
          </a:p>
          <a:p>
            <a:pPr algn="ctr">
              <a:spcBef>
                <a:spcPct val="20000"/>
              </a:spcBef>
            </a:pPr>
            <a:r>
              <a:rPr lang="ru-RU" altLang="ru-RU" b="0" u="none">
                <a:solidFill>
                  <a:srgbClr val="0033CC"/>
                </a:solidFill>
              </a:rPr>
              <a:t>и </a:t>
            </a:r>
          </a:p>
          <a:p>
            <a:pPr algn="ctr">
              <a:spcBef>
                <a:spcPct val="20000"/>
              </a:spcBef>
            </a:pPr>
            <a:r>
              <a:rPr lang="ru-RU" altLang="ru-RU" b="0" u="none">
                <a:solidFill>
                  <a:srgbClr val="0033CC"/>
                </a:solidFill>
              </a:rPr>
              <a:t>результативности </a:t>
            </a:r>
          </a:p>
          <a:p>
            <a:pPr algn="ctr">
              <a:spcBef>
                <a:spcPct val="20000"/>
              </a:spcBef>
            </a:pPr>
            <a:r>
              <a:rPr lang="ru-RU" altLang="ru-RU" b="0" u="none">
                <a:solidFill>
                  <a:srgbClr val="0033CC"/>
                </a:solidFill>
              </a:rPr>
              <a:t>бюджетных </a:t>
            </a:r>
          </a:p>
          <a:p>
            <a:pPr algn="ctr">
              <a:spcBef>
                <a:spcPct val="20000"/>
              </a:spcBef>
            </a:pPr>
            <a:r>
              <a:rPr lang="ru-RU" altLang="ru-RU" b="0" u="none">
                <a:solidFill>
                  <a:srgbClr val="0033CC"/>
                </a:solidFill>
              </a:rPr>
              <a:t>расходов</a:t>
            </a:r>
          </a:p>
          <a:p>
            <a:pPr algn="ctr" eaLnBrk="0" hangingPunct="0"/>
            <a:endParaRPr lang="ru-RU" altLang="ru-RU" b="0" u="none">
              <a:solidFill>
                <a:srgbClr val="0033CC"/>
              </a:solidFill>
            </a:endParaRPr>
          </a:p>
        </p:txBody>
      </p:sp>
      <p:sp>
        <p:nvSpPr>
          <p:cNvPr id="48133" name="AutoShape 16"/>
          <p:cNvSpPr>
            <a:spLocks noChangeArrowheads="1"/>
          </p:cNvSpPr>
          <p:nvPr/>
        </p:nvSpPr>
        <p:spPr bwMode="auto">
          <a:xfrm>
            <a:off x="3124200" y="3581400"/>
            <a:ext cx="2895600" cy="297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значения показателей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являются индикатором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по данному направлению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деятельности и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сигнализируют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о плохом или хорошем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результате,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необходимости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принятия новых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решений</a:t>
            </a:r>
          </a:p>
        </p:txBody>
      </p:sp>
      <p:sp>
        <p:nvSpPr>
          <p:cNvPr id="48134" name="AutoShape 17"/>
          <p:cNvSpPr>
            <a:spLocks noChangeArrowheads="1"/>
          </p:cNvSpPr>
          <p:nvPr/>
        </p:nvSpPr>
        <p:spPr bwMode="auto">
          <a:xfrm>
            <a:off x="6172200" y="3276600"/>
            <a:ext cx="2209800" cy="259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бюджетные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средства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направлены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на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достижение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заданного </a:t>
            </a:r>
          </a:p>
          <a:p>
            <a:pPr algn="ctr" eaLnBrk="0" hangingPunct="0"/>
            <a:r>
              <a:rPr lang="ru-RU" altLang="ru-RU" b="0" u="none">
                <a:solidFill>
                  <a:srgbClr val="0033CC"/>
                </a:solidFill>
              </a:rPr>
              <a:t>результата</a:t>
            </a:r>
          </a:p>
        </p:txBody>
      </p:sp>
      <p:sp>
        <p:nvSpPr>
          <p:cNvPr id="48135" name="AutoShape 18"/>
          <p:cNvSpPr>
            <a:spLocks noChangeArrowheads="1"/>
          </p:cNvSpPr>
          <p:nvPr/>
        </p:nvSpPr>
        <p:spPr bwMode="auto">
          <a:xfrm>
            <a:off x="228600" y="2057400"/>
            <a:ext cx="457200" cy="3048000"/>
          </a:xfrm>
          <a:prstGeom prst="curvedRightArrow">
            <a:avLst>
              <a:gd name="adj1" fmla="val 133333"/>
              <a:gd name="adj2" fmla="val 266667"/>
              <a:gd name="adj3" fmla="val 33333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sz="1700" b="0" u="none"/>
          </a:p>
        </p:txBody>
      </p:sp>
      <p:sp>
        <p:nvSpPr>
          <p:cNvPr id="48136" name="AutoShape 20"/>
          <p:cNvSpPr>
            <a:spLocks noChangeArrowheads="1"/>
          </p:cNvSpPr>
          <p:nvPr/>
        </p:nvSpPr>
        <p:spPr bwMode="auto">
          <a:xfrm>
            <a:off x="8534400" y="1981200"/>
            <a:ext cx="457200" cy="3200400"/>
          </a:xfrm>
          <a:prstGeom prst="curvedLeftArrow">
            <a:avLst>
              <a:gd name="adj1" fmla="val 140000"/>
              <a:gd name="adj2" fmla="val 280000"/>
              <a:gd name="adj3" fmla="val 33333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sz="1700" b="0" u="none"/>
          </a:p>
        </p:txBody>
      </p:sp>
      <p:sp>
        <p:nvSpPr>
          <p:cNvPr id="48137" name="AutoShape 21"/>
          <p:cNvSpPr>
            <a:spLocks noChangeArrowheads="1"/>
          </p:cNvSpPr>
          <p:nvPr/>
        </p:nvSpPr>
        <p:spPr bwMode="auto">
          <a:xfrm>
            <a:off x="4267200" y="2819400"/>
            <a:ext cx="609600" cy="762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sz="1700" b="0" u="none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"/>
            <a:ext cx="8382000" cy="91439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dist="101600" dir="2700000" sx="1000" sy="1000" algn="tl" rotWithShape="0">
                    <a:srgbClr val="000000"/>
                  </a:outerShdw>
                </a:effectLst>
                <a:latin typeface="+mn-lt"/>
              </a:rPr>
              <a:t>Перечень муниципальных программ, финансирование которых будет осуществляться в 2024–2026 гг.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dist="101600" dir="2700000" sx="1000" sy="10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9144000" cy="5715000"/>
          </a:xfrm>
        </p:spPr>
        <p:txBody>
          <a:bodyPr rtlCol="0">
            <a:normAutofit/>
          </a:bodyPr>
          <a:lstStyle/>
          <a:p>
            <a:pPr lvl="1" fontAlgn="auto">
              <a:buFont typeface="Wingdings" panose="05000000000000000000" pitchFamily="2" charset="2"/>
              <a:buChar char="Ø"/>
              <a:defRPr/>
            </a:pPr>
            <a:r>
              <a:rPr lang="ru-RU" sz="1600" dirty="0" smtClean="0"/>
              <a:t>Муниципальная программа «Комплексное развитие транспортной инфраструктуры муниципального образования </a:t>
            </a:r>
            <a:r>
              <a:rPr lang="ru-RU" sz="1600" dirty="0" err="1" smtClean="0"/>
              <a:t>Переволочского</a:t>
            </a:r>
            <a:r>
              <a:rPr lang="ru-RU" sz="1600" dirty="0" smtClean="0"/>
              <a:t> сельского поселения Руднянского района Смоленской области» ;</a:t>
            </a:r>
          </a:p>
          <a:p>
            <a:pPr lvl="1" fontAlgn="auto">
              <a:buFont typeface="Wingdings" panose="05000000000000000000" pitchFamily="2" charset="2"/>
              <a:buChar char="Ø"/>
              <a:defRPr/>
            </a:pPr>
            <a:r>
              <a:rPr lang="ru-RU" sz="1600" dirty="0" smtClean="0"/>
              <a:t>Муниципальная программа «Создание условий для обеспечения качественными услугами ЖКХ и благоустройства муниципального образования </a:t>
            </a:r>
            <a:r>
              <a:rPr lang="ru-RU" sz="1600" dirty="0" err="1" smtClean="0"/>
              <a:t>Переволочского</a:t>
            </a:r>
            <a:r>
              <a:rPr lang="ru-RU" sz="1600" dirty="0" smtClean="0"/>
              <a:t> сельского поселения Руднянского района Смоленской области»;</a:t>
            </a:r>
          </a:p>
          <a:p>
            <a:pPr lvl="1" fontAlgn="auto">
              <a:buFont typeface="Wingdings" panose="05000000000000000000" pitchFamily="2" charset="2"/>
              <a:buChar char="Ø"/>
              <a:defRPr/>
            </a:pPr>
            <a:r>
              <a:rPr lang="ru-RU" sz="1600" dirty="0" smtClean="0"/>
              <a:t>Муниципальная программа «Противодействие экстремизму и профилактика терроризма на территории муниципального образования </a:t>
            </a:r>
            <a:r>
              <a:rPr lang="ru-RU" sz="1600" dirty="0" err="1" smtClean="0"/>
              <a:t>Переволочского</a:t>
            </a:r>
            <a:r>
              <a:rPr lang="ru-RU" sz="1600" dirty="0" smtClean="0"/>
              <a:t> сельского поселений Руднянского района Смоленской области»;</a:t>
            </a:r>
          </a:p>
          <a:p>
            <a:pPr lvl="1" fontAlgn="auto">
              <a:buFont typeface="Wingdings" panose="05000000000000000000" pitchFamily="2" charset="2"/>
              <a:buChar char="Ø"/>
              <a:defRPr/>
            </a:pPr>
            <a:r>
              <a:rPr lang="ru-RU" sz="1600" dirty="0" smtClean="0"/>
              <a:t>Муниципальная программа «Создание </a:t>
            </a:r>
            <a:r>
              <a:rPr lang="ru-RU" sz="1600" dirty="0"/>
              <a:t>благоприятного предпринимательского климата на территории муниципального образования  </a:t>
            </a:r>
            <a:r>
              <a:rPr lang="ru-RU" sz="1600" dirty="0" err="1"/>
              <a:t>Переволочского</a:t>
            </a:r>
            <a:r>
              <a:rPr lang="ru-RU" sz="1600" dirty="0"/>
              <a:t> сельского поселения Руднянского района Смоленской области</a:t>
            </a:r>
            <a:r>
              <a:rPr lang="ru-RU" sz="1600" dirty="0" smtClean="0"/>
              <a:t>»</a:t>
            </a:r>
          </a:p>
          <a:p>
            <a:pPr lvl="1" fontAlgn="auto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 Муниципальная программа "Развитие физической культуры и спорта на территории муниципального образования </a:t>
            </a:r>
            <a:r>
              <a:rPr lang="ru-RU" sz="1600" dirty="0" err="1"/>
              <a:t>Переволочского</a:t>
            </a:r>
            <a:r>
              <a:rPr lang="ru-RU" sz="1600" dirty="0"/>
              <a:t> сельского поселения </a:t>
            </a:r>
            <a:r>
              <a:rPr lang="ru-RU" sz="1600" dirty="0" err="1"/>
              <a:t>Руднянский</a:t>
            </a:r>
            <a:r>
              <a:rPr lang="ru-RU" sz="1600" dirty="0"/>
              <a:t> район Смоленской </a:t>
            </a:r>
            <a:r>
              <a:rPr lang="ru-RU" sz="1600" dirty="0" smtClean="0"/>
              <a:t>области«</a:t>
            </a:r>
          </a:p>
          <a:p>
            <a:pPr lvl="1" fontAlgn="auto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 Муниципальная программа "Создание условий для обеспечения безопасности жизнедеятельности населения муниципального образования </a:t>
            </a:r>
            <a:r>
              <a:rPr lang="ru-RU" sz="1600" dirty="0" err="1"/>
              <a:t>Переволочского</a:t>
            </a:r>
            <a:r>
              <a:rPr lang="ru-RU" sz="1600" dirty="0"/>
              <a:t> сельского поселения </a:t>
            </a:r>
            <a:r>
              <a:rPr lang="ru-RU" sz="1600" dirty="0" err="1"/>
              <a:t>Руднянского</a:t>
            </a:r>
            <a:r>
              <a:rPr lang="ru-RU" sz="1600" dirty="0"/>
              <a:t> района Смоленской области "</a:t>
            </a:r>
            <a:endParaRPr lang="ru-RU" sz="1600" dirty="0" smtClean="0"/>
          </a:p>
          <a:p>
            <a:pPr fontAlgn="auto">
              <a:defRPr/>
            </a:pP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07156944"/>
              </p:ext>
            </p:extLst>
          </p:nvPr>
        </p:nvGraphicFramePr>
        <p:xfrm>
          <a:off x="0" y="0"/>
          <a:ext cx="9144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905000"/>
            <a:ext cx="8839200" cy="42672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Основной целью программы является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азвитие транспортной инфраструктуры, сбалансированное развитие и скоординированное с иными сферами жизнедеятельности поселения 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муниципальной программы: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Развитие транспортной инфраструктуры;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 Развитие сети дорог поселения;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Снижение негативного воздействия транспорта  на окружающую среду и здоровья населения;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Повышение безопасности дорожного движения.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</a:rPr>
              <a:t>Общий объем финансирования</a:t>
            </a:r>
            <a:r>
              <a:rPr lang="ru-RU" altLang="ru-RU" sz="2000" b="1" dirty="0" smtClean="0">
                <a:latin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</a:rPr>
              <a:t>на 2024 год – 9 511,9 тыс. рублей,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itchFamily="18" charset="0"/>
              </a:rPr>
              <a:t>на 2025 год – 22 124,3 тыс. рублей, на 2026 год – 2 123,0 тыс. рублей.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88422424"/>
              </p:ext>
            </p:extLst>
          </p:nvPr>
        </p:nvGraphicFramePr>
        <p:xfrm>
          <a:off x="0" y="0"/>
          <a:ext cx="9144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447800"/>
            <a:ext cx="8839200" cy="4953000"/>
          </a:xfrm>
        </p:spPr>
        <p:txBody>
          <a:bodyPr>
            <a:normAutofit fontScale="92500" lnSpcReduction="10000"/>
          </a:bodyPr>
          <a:lstStyle/>
          <a:p>
            <a:pPr marL="46037" indent="0" algn="just">
              <a:spcAft>
                <a:spcPts val="0"/>
              </a:spcAft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Основной целью программы является </a:t>
            </a:r>
            <a:r>
              <a:rPr lang="ru-RU" altLang="ru-RU" sz="1800" dirty="0" smtClean="0">
                <a:latin typeface="Times New Roman"/>
              </a:rPr>
              <a:t>- п</a:t>
            </a:r>
            <a:r>
              <a:rPr lang="ru-RU" sz="1800" dirty="0" smtClean="0">
                <a:latin typeface="Times New Roman"/>
                <a:ea typeface="Times New Roman"/>
              </a:rPr>
              <a:t>редотвращение </a:t>
            </a:r>
            <a:r>
              <a:rPr lang="ru-RU" sz="1800" dirty="0">
                <a:latin typeface="Times New Roman"/>
                <a:ea typeface="Times New Roman"/>
              </a:rPr>
              <a:t>пожаров и гибели людей в населенных </a:t>
            </a:r>
            <a:r>
              <a:rPr lang="ru-RU" sz="1800" dirty="0" smtClean="0">
                <a:latin typeface="Times New Roman"/>
                <a:ea typeface="Times New Roman"/>
              </a:rPr>
              <a:t>пунктах, обеспечение </a:t>
            </a:r>
            <a:r>
              <a:rPr lang="ru-RU" sz="1800" dirty="0">
                <a:latin typeface="Times New Roman"/>
                <a:ea typeface="Times New Roman"/>
              </a:rPr>
              <a:t>требований пожарной безопасности </a:t>
            </a:r>
            <a:r>
              <a:rPr lang="ru-RU" sz="1800" dirty="0" smtClean="0">
                <a:latin typeface="Times New Roman"/>
                <a:ea typeface="Times New Roman"/>
              </a:rPr>
              <a:t>в </a:t>
            </a:r>
            <a:r>
              <a:rPr lang="ru-RU" sz="1800" dirty="0">
                <a:latin typeface="Times New Roman"/>
                <a:ea typeface="Times New Roman"/>
              </a:rPr>
              <a:t>соответствии с Федеральным законом «О пожарной </a:t>
            </a:r>
            <a:r>
              <a:rPr lang="ru-RU" sz="1800" dirty="0" smtClean="0">
                <a:latin typeface="Times New Roman"/>
                <a:ea typeface="Times New Roman"/>
              </a:rPr>
              <a:t>безопасности</a:t>
            </a:r>
          </a:p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- </a:t>
            </a:r>
            <a:r>
              <a:rPr lang="ru-RU" sz="1800" dirty="0" smtClean="0">
                <a:latin typeface="Times New Roman"/>
                <a:ea typeface="Times New Roman"/>
              </a:rPr>
              <a:t>совершенствование нормативной, правовой </a:t>
            </a:r>
            <a:r>
              <a:rPr lang="ru-RU" sz="1800" dirty="0">
                <a:latin typeface="Times New Roman"/>
                <a:ea typeface="Times New Roman"/>
              </a:rPr>
              <a:t>и </a:t>
            </a:r>
            <a:r>
              <a:rPr lang="ru-RU" sz="1800" dirty="0" smtClean="0">
                <a:latin typeface="Times New Roman"/>
                <a:ea typeface="Times New Roman"/>
              </a:rPr>
              <a:t>методической документации </a:t>
            </a:r>
            <a:r>
              <a:rPr lang="ru-RU" sz="1800" dirty="0">
                <a:latin typeface="Times New Roman"/>
                <a:ea typeface="Times New Roman"/>
              </a:rPr>
              <a:t>по обеспечению пожарной безопасности муниципальных учреждений, объектов жилого сектора во взаимодействии с государственной противопожарной службой;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- организация обучения и периодической подготовки  руководителей, должностных лиц, лиц ответственных за пожарную безопасность муниципальных учреждений, персонала, работников учреждений;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- организация информационного обеспечения и противопожарной пропаганды для распространения пожарно-технических знаний, информирования населения о принятых решениях по обеспечению пожарной безопасности о правилах пожарной безопасности в </a:t>
            </a:r>
            <a:r>
              <a:rPr lang="ru-RU" sz="1800" dirty="0" smtClean="0">
                <a:latin typeface="Times New Roman"/>
                <a:ea typeface="Times New Roman"/>
              </a:rPr>
              <a:t>быту</a:t>
            </a:r>
            <a:r>
              <a:rPr lang="ru-RU" sz="1800" dirty="0">
                <a:latin typeface="Times New Roman"/>
                <a:ea typeface="Times New Roman"/>
              </a:rPr>
              <a:t>.</a:t>
            </a: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муниципальной программы:</a:t>
            </a:r>
          </a:p>
          <a:p>
            <a:r>
              <a:rPr lang="ru-RU" sz="1800" dirty="0">
                <a:latin typeface="Times New Roman"/>
                <a:ea typeface="Times New Roman"/>
              </a:rPr>
              <a:t>Снижение уровня возгораемости, материального ущерба от пожара</a:t>
            </a:r>
            <a:r>
              <a:rPr lang="ru-RU" sz="1800" dirty="0" smtClean="0">
                <a:latin typeface="Times New Roman"/>
                <a:ea typeface="Times New Roman"/>
              </a:rPr>
              <a:t>.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8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</a:rPr>
              <a:t>Общий объем финансирования</a:t>
            </a:r>
            <a:r>
              <a:rPr lang="ru-RU" altLang="ru-RU" sz="2000" b="1" dirty="0" smtClean="0">
                <a:latin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</a:rPr>
              <a:t>на 2024 год – 14,2 тыс. рублей,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itchFamily="18" charset="0"/>
              </a:rPr>
              <a:t>на 2025 год – 0,0 тыс. рублей, на 2026 год – </a:t>
            </a:r>
            <a:r>
              <a:rPr lang="ru-RU" altLang="ru-RU" sz="1800" dirty="0">
                <a:latin typeface="Times New Roman" pitchFamily="18" charset="0"/>
              </a:rPr>
              <a:t>0</a:t>
            </a:r>
            <a:r>
              <a:rPr lang="ru-RU" altLang="ru-RU" sz="1800" dirty="0" smtClean="0">
                <a:latin typeface="Times New Roman" pitchFamily="18" charset="0"/>
              </a:rPr>
              <a:t>,0 тыс. рублей.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81975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85605090"/>
              </p:ext>
            </p:extLst>
          </p:nvPr>
        </p:nvGraphicFramePr>
        <p:xfrm>
          <a:off x="0" y="0"/>
          <a:ext cx="9144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914400"/>
            <a:ext cx="8991600" cy="5943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Цель программы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комплексное решение  проблемы проведения капитального ремонта многоквартирных домов, ремонта муниципальных квартир;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безопасных и благоприятных условий проживания граждан;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населения поселения жилищно-коммунальные услуги;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активизации работ по благоустройству территории поселения в границах поселения, реконструкции систем наружного освещения улиц поселения;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оптимальных условий жителям поселения по посещению и уходом за местами захоронений;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расширение, улучшение      санитарного     состояния 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Переволочского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сельского поселения Руднянского района Смоленской области.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муниципальной программы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-повышение эффективности, качества жилищно-коммунального обслуживания населения Руднянского городского поселения и многие другие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6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900" b="1" dirty="0" smtClean="0">
                <a:latin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 smtClean="0">
                <a:latin typeface="Times New Roman" pitchFamily="18" charset="0"/>
              </a:rPr>
              <a:t>на 2024 год – 19 752,9 тыс. рублей, на 2025 год – 1 465,8 </a:t>
            </a:r>
            <a:r>
              <a:rPr lang="ru-RU" altLang="ru-RU" sz="1900" dirty="0" err="1" smtClean="0">
                <a:latin typeface="Times New Roman" pitchFamily="18" charset="0"/>
              </a:rPr>
              <a:t>тыс.рублей</a:t>
            </a:r>
            <a:r>
              <a:rPr lang="ru-RU" altLang="ru-RU" sz="1900" dirty="0" smtClean="0">
                <a:latin typeface="Times New Roman" pitchFamily="18" charset="0"/>
              </a:rPr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 smtClean="0">
                <a:latin typeface="Times New Roman" pitchFamily="18" charset="0"/>
              </a:rPr>
              <a:t>на 2026 год – 1 515,8 </a:t>
            </a:r>
            <a:r>
              <a:rPr lang="ru-RU" altLang="ru-RU" sz="1900" dirty="0" err="1" smtClean="0">
                <a:latin typeface="Times New Roman" pitchFamily="18" charset="0"/>
              </a:rPr>
              <a:t>тыс.рублей</a:t>
            </a:r>
            <a:r>
              <a:rPr lang="ru-RU" altLang="ru-RU" sz="1900" dirty="0" smtClean="0">
                <a:latin typeface="Times New Roman" pitchFamily="18" charset="0"/>
              </a:rPr>
              <a:t>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304800" y="3886200"/>
            <a:ext cx="861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0" u="none" dirty="0" smtClean="0">
                <a:latin typeface="Times New Roman" pitchFamily="18" charset="0"/>
              </a:rPr>
              <a:t>.</a:t>
            </a:r>
            <a:r>
              <a:rPr lang="ru-RU" altLang="ru-RU" sz="1600" dirty="0" smtClean="0">
                <a:latin typeface="Times New Roman" pitchFamily="18" charset="0"/>
              </a:rPr>
              <a:t> </a:t>
            </a:r>
            <a:endParaRPr lang="ru-RU" alt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56077633"/>
              </p:ext>
            </p:extLst>
          </p:nvPr>
        </p:nvGraphicFramePr>
        <p:xfrm>
          <a:off x="0" y="0"/>
          <a:ext cx="9144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914400"/>
            <a:ext cx="8991600" cy="5943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Цель программы -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/>
                <a:ea typeface="Times New Roman"/>
              </a:rPr>
              <a:t>оздание </a:t>
            </a:r>
            <a:r>
              <a:rPr lang="ru-RU" sz="1600" dirty="0">
                <a:latin typeface="Times New Roman"/>
                <a:ea typeface="Times New Roman"/>
              </a:rPr>
              <a:t>условий для укрепления здоровья населения путем развития инфраструктуры спорта, популяризации массового спорта, приобщение населения </a:t>
            </a:r>
            <a:r>
              <a:rPr lang="ru-RU" sz="1600" dirty="0" smtClean="0">
                <a:latin typeface="Times New Roman"/>
                <a:ea typeface="Times New Roman"/>
              </a:rPr>
              <a:t>к </a:t>
            </a:r>
            <a:r>
              <a:rPr lang="ru-RU" sz="1600" dirty="0">
                <a:latin typeface="Times New Roman"/>
                <a:ea typeface="Times New Roman"/>
              </a:rPr>
              <a:t>регулярным занятиям физической культурой и спортом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048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совершенствование форм организации физкультурно-оздоровительной и спортивно-массовой работы. Организация и проведение физкультурно- оздоровительных и спортивно-массовых мероприятий среди разных социальных и возрастных групп населения.</a:t>
            </a:r>
            <a:endParaRPr lang="ru-RU" sz="1400" dirty="0">
              <a:latin typeface="Times New Roman"/>
              <a:ea typeface="Times New Roman"/>
            </a:endParaRPr>
          </a:p>
          <a:p>
            <a:pPr indent="30480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внедрение </a:t>
            </a:r>
            <a:r>
              <a:rPr lang="ru-RU" sz="1600" dirty="0">
                <a:latin typeface="Times New Roman"/>
                <a:ea typeface="Times New Roman"/>
              </a:rPr>
              <a:t>физической культуры и спорта в режим учебы, труда и отдыха различных социально-демографических групп населения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indent="30480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развитие </a:t>
            </a:r>
            <a:r>
              <a:rPr lang="ru-RU" sz="1600" dirty="0">
                <a:latin typeface="Times New Roman"/>
                <a:ea typeface="Times New Roman"/>
              </a:rPr>
              <a:t>доступной различным категориям жителей инфраструктуры для занятий массовыми видами физической культуры и спорта по месту </a:t>
            </a:r>
            <a:r>
              <a:rPr lang="ru-RU" sz="1600" dirty="0" smtClean="0">
                <a:latin typeface="Times New Roman"/>
                <a:ea typeface="Times New Roman"/>
              </a:rPr>
              <a:t>жительства.</a:t>
            </a:r>
          </a:p>
          <a:p>
            <a:pPr indent="30480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строительство </a:t>
            </a:r>
            <a:r>
              <a:rPr lang="ru-RU" sz="1600" dirty="0">
                <a:latin typeface="Times New Roman"/>
                <a:ea typeface="Times New Roman"/>
              </a:rPr>
              <a:t>и реконструкция открытых плоскостных спортивных сооружений, доступных для различных социальных групп </a:t>
            </a:r>
            <a:r>
              <a:rPr lang="ru-RU" sz="1600" dirty="0" smtClean="0">
                <a:latin typeface="Times New Roman"/>
                <a:ea typeface="Times New Roman"/>
              </a:rPr>
              <a:t>населения.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46037" indent="0" algn="ctr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муниципальной программы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048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- формирование у населения реальной потребности в физическом совершенствовании и регулярных занятиях физической культурой и спортом, содействующих улучшению состояния их физического здоровья и снижению заболеваемости</a:t>
            </a:r>
            <a:r>
              <a:rPr lang="ru-RU" sz="1600" dirty="0" smtClean="0">
                <a:latin typeface="Times New Roman"/>
                <a:ea typeface="Times New Roman"/>
              </a:rPr>
              <a:t>;</a:t>
            </a:r>
            <a:endParaRPr lang="ru-RU" sz="1400" dirty="0">
              <a:latin typeface="Times New Roman"/>
              <a:ea typeface="Times New Roman"/>
            </a:endParaRPr>
          </a:p>
          <a:p>
            <a:pPr indent="3048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- увеличение числа занимающихся физической культурой и спортом на регулярной </a:t>
            </a:r>
            <a:r>
              <a:rPr lang="ru-RU" sz="1600" dirty="0" smtClean="0">
                <a:latin typeface="Times New Roman"/>
                <a:ea typeface="Times New Roman"/>
              </a:rPr>
              <a:t>основе</a:t>
            </a:r>
          </a:p>
          <a:p>
            <a:pPr indent="30480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-повышение уровня доступности и обеспеченности населения.</a:t>
            </a:r>
            <a:br>
              <a:rPr lang="ru-RU" sz="1600" dirty="0" smtClean="0">
                <a:latin typeface="Times New Roman"/>
                <a:ea typeface="Times New Roman"/>
              </a:rPr>
            </a:br>
            <a:endParaRPr lang="ru-RU" altLang="ru-RU" sz="16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900" b="1" dirty="0" smtClean="0">
                <a:latin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 smtClean="0">
                <a:latin typeface="Times New Roman" pitchFamily="18" charset="0"/>
              </a:rPr>
              <a:t>на 2024 год – 5,0 тыс. рублей, на 2025 год – 5,0 тыс. рублей,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 smtClean="0">
                <a:latin typeface="Times New Roman" pitchFamily="18" charset="0"/>
              </a:rPr>
              <a:t>на 2026 год – 5,0 тыс. рублей.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3886200"/>
            <a:ext cx="861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0" u="none" dirty="0" smtClean="0">
                <a:latin typeface="Times New Roman" pitchFamily="18" charset="0"/>
              </a:rPr>
              <a:t>.</a:t>
            </a:r>
            <a:r>
              <a:rPr lang="ru-RU" altLang="ru-RU" sz="1600" dirty="0" smtClean="0">
                <a:latin typeface="Times New Roman" pitchFamily="18" charset="0"/>
              </a:rPr>
              <a:t> </a:t>
            </a:r>
            <a:endParaRPr lang="ru-RU" altLang="ru-RU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6878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84157765"/>
              </p:ext>
            </p:extLst>
          </p:nvPr>
        </p:nvGraphicFramePr>
        <p:xfrm>
          <a:off x="0" y="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14400"/>
            <a:ext cx="9144000" cy="5410200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2300" b="1" dirty="0" smtClean="0">
              <a:latin typeface="Candara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2300" b="1" dirty="0" smtClean="0">
                <a:latin typeface="Times New Roman" pitchFamily="18" charset="0"/>
              </a:rPr>
              <a:t>Цель программы</a:t>
            </a:r>
            <a:r>
              <a:rPr lang="ru-RU" altLang="ru-RU" sz="2300" dirty="0" smtClean="0">
                <a:latin typeface="Times New Roman" pitchFamily="18" charset="0"/>
              </a:rPr>
              <a:t> - противодействие терроризму и экстремизму и защита жизни граждан, проживающих на территории муниципального образования </a:t>
            </a:r>
            <a:r>
              <a:rPr lang="ru-RU" altLang="ru-RU" sz="2300" dirty="0" err="1" smtClean="0">
                <a:latin typeface="Times New Roman" pitchFamily="18" charset="0"/>
              </a:rPr>
              <a:t>Переволочского</a:t>
            </a:r>
            <a:r>
              <a:rPr lang="ru-RU" altLang="ru-RU" sz="2300" dirty="0" smtClean="0">
                <a:latin typeface="Times New Roman" pitchFamily="18" charset="0"/>
              </a:rPr>
              <a:t> сельского поселения Руднянского района Смоленской области от террористических и экстремистских актов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300" b="1" dirty="0" smtClean="0">
                <a:latin typeface="Times New Roman" pitchFamily="18" charset="0"/>
              </a:rPr>
              <a:t>Ожидаемые результаты реализации муниципальной программы</a:t>
            </a:r>
            <a:r>
              <a:rPr lang="ru-RU" altLang="ru-RU" sz="2300" dirty="0" smtClean="0">
                <a:latin typeface="Times New Roman" pitchFamily="18" charset="0"/>
              </a:rPr>
              <a:t>:</a:t>
            </a:r>
          </a:p>
          <a:p>
            <a:r>
              <a:rPr lang="ru-RU" sz="2300" dirty="0" smtClean="0"/>
              <a:t>Совершенствование форм и методов работы органов местного самоуправле­ния по профилактике терроризма и экстремизма, проявлений ксенофобии, национальной и расовой нетерпимости, противодействию этнической дискрими­нации на территории муниципального образования </a:t>
            </a:r>
            <a:r>
              <a:rPr lang="ru-RU" sz="2300" dirty="0" err="1" smtClean="0"/>
              <a:t>Переволочского</a:t>
            </a:r>
            <a:r>
              <a:rPr lang="ru-RU" sz="2300" dirty="0" smtClean="0"/>
              <a:t> сельского поселения Руднянского района Смоленской области </a:t>
            </a:r>
          </a:p>
          <a:p>
            <a:r>
              <a:rPr lang="ru-RU" sz="2300" dirty="0" smtClean="0"/>
              <a:t>Распространение культуры интернационализма, согласия, национальной и ре­лигиозной терпимости в среде учащихся общеобразовательной </a:t>
            </a:r>
          </a:p>
          <a:p>
            <a:r>
              <a:rPr lang="ru-RU" sz="2300" dirty="0" smtClean="0"/>
              <a:t>Гармонизация межнациональных отношений, повышение уровня </a:t>
            </a:r>
            <a:r>
              <a:rPr lang="ru-RU" sz="2300" dirty="0" err="1" smtClean="0"/>
              <a:t>этносоциальной</a:t>
            </a:r>
            <a:r>
              <a:rPr lang="ru-RU" sz="2300" dirty="0" smtClean="0"/>
              <a:t> комфортности. </a:t>
            </a:r>
          </a:p>
          <a:p>
            <a:r>
              <a:rPr lang="ru-RU" sz="2300" dirty="0" smtClean="0"/>
              <a:t>Формирование нетерпимости ко всем фактам террористических и экстремистских проявлений, а также толерантного сознания, позитивных установок к представителям иных этнических и конфессиональных сообществ. </a:t>
            </a:r>
          </a:p>
          <a:p>
            <a:r>
              <a:rPr lang="ru-RU" sz="2300" dirty="0" smtClean="0"/>
              <a:t>Укрепление и культивирование в молодежной среде атмосферы межэтнического согласия и толерантности. </a:t>
            </a:r>
          </a:p>
          <a:p>
            <a:r>
              <a:rPr lang="ru-RU" sz="2300" dirty="0" smtClean="0"/>
              <a:t>Недопущение создания и деятельности националистических экстремистских молодежных группировок.</a:t>
            </a:r>
          </a:p>
          <a:p>
            <a:r>
              <a:rPr lang="ru-RU" sz="2300" dirty="0" smtClean="0"/>
              <a:t>Формирование единого информационного пространства для пропаганды и распространения на территории муниципального образования </a:t>
            </a:r>
            <a:r>
              <a:rPr lang="ru-RU" sz="2300" dirty="0" err="1"/>
              <a:t>П</a:t>
            </a:r>
            <a:r>
              <a:rPr lang="ru-RU" sz="2300" dirty="0" err="1" smtClean="0"/>
              <a:t>ереволочского</a:t>
            </a:r>
            <a:r>
              <a:rPr lang="ru-RU" sz="2300" dirty="0" smtClean="0"/>
              <a:t> сельского поселения Руднянского района Смоленской области идей толерантности, гражданской солидарности, уважения к другим культурам.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23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300" b="1" dirty="0" smtClean="0">
                <a:latin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300" dirty="0" smtClean="0">
                <a:latin typeface="Times New Roman" pitchFamily="18" charset="0"/>
              </a:rPr>
              <a:t>на 2024 год –</a:t>
            </a:r>
            <a:r>
              <a:rPr lang="ru-RU" altLang="ru-RU" sz="3300" b="1" dirty="0" smtClean="0">
                <a:latin typeface="Times New Roman" pitchFamily="18" charset="0"/>
              </a:rPr>
              <a:t> </a:t>
            </a:r>
            <a:r>
              <a:rPr lang="ru-RU" altLang="ru-RU" sz="3300" dirty="0" smtClean="0">
                <a:latin typeface="Times New Roman" pitchFamily="18" charset="0"/>
              </a:rPr>
              <a:t>1,0 тыс. рублей,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300" dirty="0" smtClean="0">
                <a:latin typeface="Times New Roman" pitchFamily="18" charset="0"/>
              </a:rPr>
              <a:t>на 2025 год – </a:t>
            </a:r>
            <a:r>
              <a:rPr lang="ru-RU" altLang="ru-RU" sz="3300" dirty="0">
                <a:latin typeface="Times New Roman" pitchFamily="18" charset="0"/>
              </a:rPr>
              <a:t>1</a:t>
            </a:r>
            <a:r>
              <a:rPr lang="ru-RU" altLang="ru-RU" sz="3300" dirty="0" smtClean="0">
                <a:latin typeface="Times New Roman" pitchFamily="18" charset="0"/>
              </a:rPr>
              <a:t>,0 тыс.рублей,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300" dirty="0" smtClean="0">
                <a:latin typeface="Times New Roman" pitchFamily="18" charset="0"/>
              </a:rPr>
              <a:t> на 2026 год – 1,0 тыс.рублей.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3300" dirty="0" smtClean="0">
              <a:latin typeface="Times New Roman" pitchFamily="18" charset="0"/>
            </a:endParaRPr>
          </a:p>
        </p:txBody>
      </p:sp>
      <p:pic>
        <p:nvPicPr>
          <p:cNvPr id="4" name="Рисунок 3" descr="yekstremiz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4953000"/>
            <a:ext cx="1936553" cy="1905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54504048"/>
              </p:ext>
            </p:extLst>
          </p:nvPr>
        </p:nvGraphicFramePr>
        <p:xfrm>
          <a:off x="0" y="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9144000" cy="51816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2300" b="1" dirty="0" smtClean="0">
              <a:latin typeface="Candara" pitchFamily="34" charset="0"/>
            </a:endParaRPr>
          </a:p>
          <a:p>
            <a:pPr marL="46037" indent="0" algn="ctr">
              <a:lnSpc>
                <a:spcPct val="90000"/>
              </a:lnSpc>
              <a:buNone/>
            </a:pPr>
            <a:r>
              <a:rPr lang="ru-RU" altLang="ru-RU" sz="1400" b="1" dirty="0"/>
              <a:t>Цель программы: </a:t>
            </a:r>
          </a:p>
          <a:p>
            <a:pPr marL="46037" indent="0" algn="ctr">
              <a:lnSpc>
                <a:spcPct val="90000"/>
              </a:lnSpc>
              <a:buNone/>
            </a:pPr>
            <a:r>
              <a:rPr lang="ru-RU" altLang="ru-RU" sz="1400" b="1" dirty="0"/>
              <a:t>формирование благоприятных условий для устойчивого функционирования и развития сферы малого и среднего предпринимательства на территории муниципального образования </a:t>
            </a:r>
            <a:r>
              <a:rPr lang="ru-RU" altLang="ru-RU" sz="1400" b="1" dirty="0" err="1"/>
              <a:t>Переволочского</a:t>
            </a:r>
            <a:r>
              <a:rPr lang="ru-RU" altLang="ru-RU" sz="1400" b="1" dirty="0"/>
              <a:t> сельского поселения </a:t>
            </a:r>
            <a:r>
              <a:rPr lang="ru-RU" altLang="ru-RU" sz="1400" b="1" dirty="0" smtClean="0"/>
              <a:t>Руднянского района </a:t>
            </a:r>
            <a:r>
              <a:rPr lang="ru-RU" altLang="ru-RU" sz="1400" b="1" dirty="0"/>
              <a:t>Смоленской области</a:t>
            </a:r>
          </a:p>
          <a:p>
            <a:pPr algn="ctr">
              <a:lnSpc>
                <a:spcPct val="90000"/>
              </a:lnSpc>
              <a:buNone/>
            </a:pPr>
            <a:r>
              <a:rPr lang="ru-RU" altLang="ru-RU" sz="1400" b="1" dirty="0" smtClean="0"/>
              <a:t>Задачи </a:t>
            </a:r>
            <a:r>
              <a:rPr lang="ru-RU" altLang="ru-RU" sz="1400" b="1" dirty="0"/>
              <a:t>муниципальной программы:</a:t>
            </a:r>
          </a:p>
          <a:p>
            <a:pPr indent="34290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усовершенствование </a:t>
            </a:r>
            <a:r>
              <a:rPr lang="ru-RU" sz="1400" dirty="0">
                <a:latin typeface="Times New Roman"/>
                <a:ea typeface="Times New Roman"/>
              </a:rPr>
              <a:t>нормативно-правовой базы предпринимательской деятельности и устранение административных барьеров на пути развития малого предпринимательства;</a:t>
            </a:r>
            <a:endParaRPr lang="ru-RU" sz="1000" dirty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внедрение кредитно-финансовых и инвестиционных механизмов;</a:t>
            </a:r>
            <a:endParaRPr lang="ru-RU" sz="1000" dirty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адаптация системы образования к потребностям предпринимательства для решения кадровых проблем;</a:t>
            </a:r>
            <a:endParaRPr lang="ru-RU" sz="1000" dirty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дальнейшее развитие инфраструктуры поддержки малого и среднего предпринимательства;</a:t>
            </a:r>
            <a:endParaRPr lang="ru-RU" sz="1000" dirty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поддержка малого и среднего предпринимательства и создание положительного имиджа в приоритетных сферах: обрабатывающего производства, бытового обслуживания, жилищно-коммунального хозяйства (далее - ЖКХ);</a:t>
            </a:r>
            <a:endParaRPr lang="ru-RU" sz="1000" dirty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</a:rPr>
              <a:t>поддержка </a:t>
            </a:r>
            <a:r>
              <a:rPr lang="ru-RU" sz="1400" dirty="0" err="1">
                <a:latin typeface="Times New Roman"/>
                <a:ea typeface="Times New Roman"/>
              </a:rPr>
              <a:t>выставочно</a:t>
            </a:r>
            <a:r>
              <a:rPr lang="ru-RU" sz="1400" dirty="0">
                <a:latin typeface="Times New Roman"/>
                <a:ea typeface="Times New Roman"/>
              </a:rPr>
              <a:t>-ярмарочной деятельности для продвижения продукции субъектов малого и среднего предпринимательства на областные рынки;</a:t>
            </a:r>
            <a:endParaRPr lang="ru-RU" sz="1000" dirty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</a:rPr>
              <a:t>совершенствование </a:t>
            </a:r>
            <a:r>
              <a:rPr lang="ru-RU" sz="1400" dirty="0">
                <a:latin typeface="Times New Roman"/>
                <a:ea typeface="Times New Roman"/>
              </a:rPr>
              <a:t>системы постоянно действующего мониторинга и информационного обеспечения предпринимательской деятельности;</a:t>
            </a:r>
            <a:endParaRPr lang="ru-RU" sz="1000" dirty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</a:rPr>
              <a:t>поддержка </a:t>
            </a:r>
            <a:r>
              <a:rPr lang="ru-RU" sz="1400" dirty="0">
                <a:latin typeface="Times New Roman"/>
                <a:ea typeface="Times New Roman"/>
              </a:rPr>
              <a:t>начинающих предпринимателей, в том числе учащейся молодежи, а также безработных граждан, желающих организовать собственное дело.</a:t>
            </a:r>
            <a:endParaRPr lang="ru-RU" sz="1000" dirty="0">
              <a:latin typeface="Arial"/>
              <a:ea typeface="Times New Roman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	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1400" dirty="0" smtClean="0">
                <a:latin typeface="Times New Roman" pitchFamily="18" charset="0"/>
              </a:rPr>
              <a:t>	на 2024 год – 1,0 тыс. рублей,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1400" dirty="0" smtClean="0">
                <a:latin typeface="Times New Roman" pitchFamily="18" charset="0"/>
              </a:rPr>
              <a:t>	на 2025 год – 1,0 тыс.рублей,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1400" dirty="0" smtClean="0">
                <a:latin typeface="Times New Roman" pitchFamily="18" charset="0"/>
              </a:rPr>
              <a:t>	на 2026 год – 1,0 тыс.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370981742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1" descr="0_image_227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33600"/>
            <a:ext cx="312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AutoShape 15"/>
          <p:cNvSpPr>
            <a:spLocks noChangeArrowheads="1"/>
          </p:cNvSpPr>
          <p:nvPr/>
        </p:nvSpPr>
        <p:spPr bwMode="auto">
          <a:xfrm>
            <a:off x="1600200" y="152400"/>
            <a:ext cx="61722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altLang="ru-RU" sz="3600" i="1" u="none"/>
              <a:t>ЧТО ТАКОЕ БЮДЖЕТ?</a:t>
            </a:r>
          </a:p>
        </p:txBody>
      </p:sp>
      <p:sp>
        <p:nvSpPr>
          <p:cNvPr id="32771" name="AutoShape 16"/>
          <p:cNvSpPr>
            <a:spLocks noChangeArrowheads="1"/>
          </p:cNvSpPr>
          <p:nvPr/>
        </p:nvSpPr>
        <p:spPr bwMode="auto">
          <a:xfrm>
            <a:off x="152400" y="2133600"/>
            <a:ext cx="2819400" cy="3276600"/>
          </a:xfrm>
          <a:prstGeom prst="octagon">
            <a:avLst>
              <a:gd name="adj" fmla="val 29287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altLang="ru-RU" dirty="0"/>
              <a:t>ДОХОДЫ</a:t>
            </a:r>
            <a:endParaRPr lang="en-US" altLang="ru-RU" dirty="0"/>
          </a:p>
          <a:p>
            <a:pPr algn="ctr" eaLnBrk="0" hangingPunct="0"/>
            <a:r>
              <a:rPr lang="ru-RU" altLang="ru-RU" u="none" dirty="0"/>
              <a:t>это </a:t>
            </a:r>
          </a:p>
          <a:p>
            <a:pPr algn="ctr" eaLnBrk="0" hangingPunct="0"/>
            <a:r>
              <a:rPr lang="ru-RU" altLang="ru-RU" u="none" dirty="0"/>
              <a:t>поступающие </a:t>
            </a:r>
          </a:p>
          <a:p>
            <a:pPr algn="ctr" eaLnBrk="0" hangingPunct="0"/>
            <a:r>
              <a:rPr lang="ru-RU" altLang="ru-RU" u="none" dirty="0"/>
              <a:t>в бюджет денежные</a:t>
            </a:r>
          </a:p>
          <a:p>
            <a:pPr algn="ctr" eaLnBrk="0" hangingPunct="0"/>
            <a:r>
              <a:rPr lang="ru-RU" altLang="ru-RU" u="none" dirty="0"/>
              <a:t>средства (налоги, </a:t>
            </a:r>
          </a:p>
          <a:p>
            <a:pPr algn="ctr" eaLnBrk="0" hangingPunct="0"/>
            <a:r>
              <a:rPr lang="ru-RU" altLang="ru-RU" u="none" dirty="0" smtClean="0"/>
              <a:t>безвозмездные </a:t>
            </a:r>
            <a:endParaRPr lang="ru-RU" altLang="ru-RU" u="none" dirty="0"/>
          </a:p>
          <a:p>
            <a:pPr algn="ctr" eaLnBrk="0" hangingPunct="0"/>
            <a:r>
              <a:rPr lang="ru-RU" altLang="ru-RU" u="none" dirty="0"/>
              <a:t>поступления)</a:t>
            </a:r>
          </a:p>
          <a:p>
            <a:pPr algn="ctr" eaLnBrk="0" hangingPunct="0"/>
            <a:endParaRPr lang="ru-RU" altLang="ru-RU" u="none" dirty="0"/>
          </a:p>
          <a:p>
            <a:pPr algn="ctr" eaLnBrk="0" hangingPunct="0"/>
            <a:endParaRPr lang="ru-RU" altLang="ru-RU" b="0" u="none" dirty="0"/>
          </a:p>
        </p:txBody>
      </p:sp>
      <p:sp>
        <p:nvSpPr>
          <p:cNvPr id="32772" name="AutoShape 17"/>
          <p:cNvSpPr>
            <a:spLocks noChangeArrowheads="1"/>
          </p:cNvSpPr>
          <p:nvPr/>
        </p:nvSpPr>
        <p:spPr bwMode="auto">
          <a:xfrm>
            <a:off x="5943600" y="2133600"/>
            <a:ext cx="3048000" cy="3276600"/>
          </a:xfrm>
          <a:prstGeom prst="octagon">
            <a:avLst>
              <a:gd name="adj" fmla="val 29287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altLang="ru-RU"/>
          </a:p>
          <a:p>
            <a:pPr algn="ctr" eaLnBrk="0" hangingPunct="0"/>
            <a:endParaRPr lang="ru-RU" altLang="ru-RU"/>
          </a:p>
          <a:p>
            <a:pPr algn="ctr" eaLnBrk="0" hangingPunct="0"/>
            <a:r>
              <a:rPr lang="ru-RU" altLang="ru-RU"/>
              <a:t>РАСХОДЫ</a:t>
            </a:r>
          </a:p>
          <a:p>
            <a:pPr algn="ctr" eaLnBrk="0" hangingPunct="0"/>
            <a:r>
              <a:rPr lang="ru-RU" altLang="ru-RU" u="none"/>
              <a:t>выплачиваемые из </a:t>
            </a:r>
          </a:p>
          <a:p>
            <a:pPr algn="ctr" eaLnBrk="0" hangingPunct="0"/>
            <a:r>
              <a:rPr lang="ru-RU" altLang="ru-RU" u="none"/>
              <a:t>бюджета денежные </a:t>
            </a:r>
          </a:p>
          <a:p>
            <a:pPr algn="ctr" eaLnBrk="0" hangingPunct="0"/>
            <a:r>
              <a:rPr lang="ru-RU" altLang="ru-RU" u="none"/>
              <a:t>средства, за</a:t>
            </a:r>
          </a:p>
          <a:p>
            <a:pPr algn="ctr" eaLnBrk="0" hangingPunct="0"/>
            <a:r>
              <a:rPr lang="ru-RU" altLang="ru-RU" u="none"/>
              <a:t> исключением средств,</a:t>
            </a:r>
          </a:p>
          <a:p>
            <a:pPr algn="ctr" eaLnBrk="0" hangingPunct="0"/>
            <a:r>
              <a:rPr lang="ru-RU" altLang="ru-RU" u="none"/>
              <a:t> являющихся в</a:t>
            </a:r>
          </a:p>
          <a:p>
            <a:pPr algn="ctr" eaLnBrk="0" hangingPunct="0"/>
            <a:r>
              <a:rPr lang="ru-RU" altLang="ru-RU" u="none"/>
              <a:t> соответствии с БК РФ </a:t>
            </a:r>
          </a:p>
          <a:p>
            <a:pPr algn="ctr" eaLnBrk="0" hangingPunct="0"/>
            <a:r>
              <a:rPr lang="ru-RU" altLang="ru-RU" u="none"/>
              <a:t>источниками</a:t>
            </a:r>
          </a:p>
          <a:p>
            <a:pPr algn="ctr" eaLnBrk="0" hangingPunct="0"/>
            <a:r>
              <a:rPr lang="ru-RU" altLang="ru-RU" u="none"/>
              <a:t> финансирования</a:t>
            </a:r>
          </a:p>
          <a:p>
            <a:pPr algn="ctr" eaLnBrk="0" hangingPunct="0"/>
            <a:r>
              <a:rPr lang="ru-RU" altLang="ru-RU" u="none"/>
              <a:t> дефицита бюджета</a:t>
            </a:r>
          </a:p>
          <a:p>
            <a:pPr algn="ctr" eaLnBrk="0" hangingPunct="0"/>
            <a:endParaRPr lang="ru-RU" altLang="ru-RU" u="none"/>
          </a:p>
          <a:p>
            <a:pPr algn="ctr" eaLnBrk="0" hangingPunct="0"/>
            <a:endParaRPr lang="ru-RU" altLang="ru-RU" u="none"/>
          </a:p>
        </p:txBody>
      </p:sp>
      <p:sp>
        <p:nvSpPr>
          <p:cNvPr id="32773" name="Rectangle 19"/>
          <p:cNvSpPr>
            <a:spLocks noChangeArrowheads="1"/>
          </p:cNvSpPr>
          <p:nvPr/>
        </p:nvSpPr>
        <p:spPr bwMode="auto">
          <a:xfrm>
            <a:off x="304800" y="1066800"/>
            <a:ext cx="8534400" cy="9906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altLang="ru-RU"/>
          </a:p>
          <a:p>
            <a:pPr algn="ctr" eaLnBrk="0" hangingPunct="0"/>
            <a:r>
              <a:rPr lang="ru-RU" altLang="ru-RU"/>
              <a:t>БЮДЖЕТ</a:t>
            </a:r>
            <a:r>
              <a:rPr lang="ru-RU" altLang="ru-RU" i="1" u="none"/>
              <a:t> </a:t>
            </a:r>
            <a:r>
              <a:rPr lang="ru-RU" altLang="ru-RU" u="none"/>
              <a:t>– форма образования и расходования денежных средств, </a:t>
            </a:r>
          </a:p>
          <a:p>
            <a:pPr algn="ctr" eaLnBrk="0" hangingPunct="0"/>
            <a:r>
              <a:rPr lang="ru-RU" altLang="ru-RU" u="none"/>
              <a:t>предназначенных для финансового обеспечения задач и функций </a:t>
            </a:r>
          </a:p>
          <a:p>
            <a:pPr algn="ctr" eaLnBrk="0" hangingPunct="0"/>
            <a:r>
              <a:rPr lang="ru-RU" altLang="ru-RU" u="none"/>
              <a:t>местного самоуправления</a:t>
            </a:r>
          </a:p>
          <a:p>
            <a:pPr algn="ctr" eaLnBrk="0" hangingPunct="0"/>
            <a:endParaRPr lang="ru-RU" altLang="ru-RU" b="0" u="none"/>
          </a:p>
        </p:txBody>
      </p:sp>
      <p:sp>
        <p:nvSpPr>
          <p:cNvPr id="32774" name="AutoShape 21"/>
          <p:cNvSpPr>
            <a:spLocks noChangeArrowheads="1"/>
          </p:cNvSpPr>
          <p:nvPr/>
        </p:nvSpPr>
        <p:spPr bwMode="auto">
          <a:xfrm>
            <a:off x="4648200" y="5562600"/>
            <a:ext cx="4343400" cy="11430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altLang="ru-RU" u="none"/>
          </a:p>
          <a:p>
            <a:pPr algn="ctr" eaLnBrk="0" hangingPunct="0"/>
            <a:r>
              <a:rPr lang="ru-RU" altLang="ru-RU" u="none"/>
              <a:t>Если расходная часть бюджета </a:t>
            </a:r>
          </a:p>
          <a:p>
            <a:pPr algn="ctr" eaLnBrk="0" hangingPunct="0"/>
            <a:r>
              <a:rPr lang="ru-RU" altLang="ru-RU" u="none"/>
              <a:t>превышает доходную,</a:t>
            </a:r>
          </a:p>
          <a:p>
            <a:pPr algn="ctr" eaLnBrk="0" hangingPunct="0"/>
            <a:r>
              <a:rPr lang="ru-RU" altLang="ru-RU" u="none"/>
              <a:t> то бюджет формируется с</a:t>
            </a:r>
          </a:p>
          <a:p>
            <a:pPr algn="ctr" eaLnBrk="0" hangingPunct="0"/>
            <a:r>
              <a:rPr lang="ru-RU" altLang="ru-RU" i="1"/>
              <a:t>ДЕФИЦИТОМ</a:t>
            </a:r>
          </a:p>
          <a:p>
            <a:pPr algn="ctr" eaLnBrk="0" hangingPunct="0"/>
            <a:endParaRPr lang="ru-RU" altLang="ru-RU" b="0" u="none"/>
          </a:p>
        </p:txBody>
      </p:sp>
      <p:sp>
        <p:nvSpPr>
          <p:cNvPr id="32775" name="AutoShape 23"/>
          <p:cNvSpPr>
            <a:spLocks noChangeArrowheads="1"/>
          </p:cNvSpPr>
          <p:nvPr/>
        </p:nvSpPr>
        <p:spPr bwMode="auto">
          <a:xfrm>
            <a:off x="152400" y="5562600"/>
            <a:ext cx="4343400" cy="11430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altLang="ru-RU" u="none"/>
          </a:p>
          <a:p>
            <a:pPr algn="ctr" eaLnBrk="0" hangingPunct="0"/>
            <a:r>
              <a:rPr lang="ru-RU" altLang="ru-RU" u="none"/>
              <a:t>Превышение доходов над расходами </a:t>
            </a:r>
          </a:p>
          <a:p>
            <a:pPr algn="ctr" eaLnBrk="0" hangingPunct="0"/>
            <a:r>
              <a:rPr lang="ru-RU" altLang="ru-RU" u="none"/>
              <a:t>образует положительный </a:t>
            </a:r>
          </a:p>
          <a:p>
            <a:pPr algn="ctr" eaLnBrk="0" hangingPunct="0"/>
            <a:r>
              <a:rPr lang="ru-RU" altLang="ru-RU" u="none"/>
              <a:t>остаток бюджета</a:t>
            </a:r>
          </a:p>
          <a:p>
            <a:pPr algn="ctr" eaLnBrk="0" hangingPunct="0"/>
            <a:r>
              <a:rPr lang="ru-RU" altLang="ru-RU" i="1"/>
              <a:t>ПРОФИЦИТ</a:t>
            </a:r>
          </a:p>
          <a:p>
            <a:pPr algn="ctr" eaLnBrk="0" hangingPunct="0"/>
            <a:endParaRPr lang="ru-RU" altLang="ru-RU" b="0" u="none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3286148" cy="7857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Контакты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42844" y="714356"/>
            <a:ext cx="8715436" cy="585791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None/>
            </a:pP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Глава муниципального образования</a:t>
            </a:r>
          </a:p>
          <a:p>
            <a:pPr algn="just">
              <a:buNone/>
            </a:pP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Силаева Татьяна Петровна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Perevolochskoe@admin-smolensk.ru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Специалисты</a:t>
            </a:r>
          </a:p>
          <a:p>
            <a:pPr>
              <a:buNone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Муниципальная практика\1666113914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714379" cy="7203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2285992"/>
            <a:ext cx="150019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(48141)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4-95-43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Муниципальная практика\1666113914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929198"/>
            <a:ext cx="714379" cy="6488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4857760"/>
            <a:ext cx="157163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(48141)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4-95-43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Муниципальная практика\1666113914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500702"/>
            <a:ext cx="714379" cy="64888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0628" y="5429264"/>
            <a:ext cx="157163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(48141)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5-47-38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2895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8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7577" y="260350"/>
            <a:ext cx="8590210" cy="10969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marL="0" indent="0" algn="ctr" defTabSz="457200" eaLnBrk="1" hangingPunct="1">
              <a:buNone/>
              <a:defRPr/>
            </a:pP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0" endPos="45500" dir="5400000" sy="-100000" algn="bl" rotWithShape="0"/>
                </a:effectLst>
                <a:latin typeface="Century Gothic" pitchFamily="34" charset="0"/>
              </a:rPr>
              <a:t>Основные характеристики бюджета </a:t>
            </a:r>
            <a:r>
              <a:rPr lang="ru-RU" sz="22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0" endPos="45500" dir="5400000" sy="-100000" algn="bl" rotWithShape="0"/>
                </a:effectLst>
                <a:latin typeface="Century Gothic" pitchFamily="34" charset="0"/>
              </a:rPr>
              <a:t>Переволочского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0" endPos="45500" dir="5400000" sy="-100000" algn="bl" rotWithShape="0"/>
                </a:effectLst>
                <a:latin typeface="Century Gothic" pitchFamily="34" charset="0"/>
              </a:rPr>
              <a:t> сельского поселения Руднянского района Смоленской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39688"/>
              </p:ext>
            </p:extLst>
          </p:nvPr>
        </p:nvGraphicFramePr>
        <p:xfrm>
          <a:off x="609600" y="1981200"/>
          <a:ext cx="7620000" cy="29718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478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8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6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73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2024 год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2025 год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2026 год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10 900,7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10 787,6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10 952,1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10 900,7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10 787,6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10 952,1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(-), </a:t>
                      </a:r>
                      <a:r>
                        <a:rPr lang="ru-RU" dirty="0" err="1" smtClean="0"/>
                        <a:t>профицит</a:t>
                      </a:r>
                      <a:r>
                        <a:rPr lang="ru-RU" dirty="0" smtClean="0"/>
                        <a:t>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41" name="Прямоугольник 3"/>
          <p:cNvSpPr>
            <a:spLocks noChangeArrowheads="1"/>
          </p:cNvSpPr>
          <p:nvPr/>
        </p:nvSpPr>
        <p:spPr bwMode="auto">
          <a:xfrm>
            <a:off x="7696200" y="1524000"/>
            <a:ext cx="1204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0" u="none" dirty="0" err="1" smtClean="0">
                <a:latin typeface="Century Gothic" pitchFamily="34" charset="0"/>
              </a:rPr>
              <a:t>тыс.рублей</a:t>
            </a:r>
            <a:endParaRPr lang="ru-RU" sz="1400" b="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33400"/>
            <a:ext cx="8229600" cy="650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1295400"/>
            <a:ext cx="2005013" cy="571500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3800" y="1295400"/>
            <a:ext cx="2143125" cy="571500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0800" y="1295400"/>
            <a:ext cx="1905000" cy="5715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90599" y="2057400"/>
            <a:ext cx="2005013" cy="213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1200" b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уплаты налогов, установленных Налоговым кодексом Российской Федерации, например:</a:t>
            </a:r>
          </a:p>
          <a:p>
            <a:pPr>
              <a:defRPr/>
            </a:pPr>
            <a:r>
              <a:rPr lang="ru-RU" sz="1200" b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>
              <a:buFontTx/>
              <a:buChar char="-"/>
              <a:defRPr/>
            </a:pPr>
            <a:r>
              <a:rPr lang="ru-RU" sz="1200" b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>
              <a:buFontTx/>
              <a:buChar char="-"/>
              <a:defRPr/>
            </a:pPr>
            <a:r>
              <a:rPr lang="ru-RU" sz="1200" b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 и другие</a:t>
            </a:r>
          </a:p>
          <a:p>
            <a:pPr>
              <a:defRPr/>
            </a:pPr>
            <a:endParaRPr lang="ru-RU" sz="1400" b="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33800" y="2057400"/>
            <a:ext cx="2143125" cy="213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b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сборов, установленных законодательством Российской Федерации, а также штрафы</a:t>
            </a:r>
          </a:p>
          <a:p>
            <a:pPr>
              <a:defRPr/>
            </a:pPr>
            <a:r>
              <a:rPr lang="ru-RU" sz="1200" b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нарушения законодательства, например: доходы от использования имущества, находящегося в муниципальной собственности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0800" y="2057400"/>
            <a:ext cx="1905000" cy="213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300" b="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бюджетной </a:t>
            </a:r>
            <a:r>
              <a:rPr lang="ru-RU" sz="1300" b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endParaRPr lang="ru-RU" sz="1400" b="0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52883290"/>
              </p:ext>
            </p:extLst>
          </p:nvPr>
        </p:nvGraphicFramePr>
        <p:xfrm>
          <a:off x="0" y="4191000"/>
          <a:ext cx="3581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36535933"/>
              </p:ext>
            </p:extLst>
          </p:nvPr>
        </p:nvGraphicFramePr>
        <p:xfrm>
          <a:off x="2667000" y="4191000"/>
          <a:ext cx="3733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48379242"/>
              </p:ext>
            </p:extLst>
          </p:nvPr>
        </p:nvGraphicFramePr>
        <p:xfrm>
          <a:off x="5715000" y="4191000"/>
          <a:ext cx="3429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32306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u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1119"/>
            <a:ext cx="8763000" cy="777081"/>
          </a:xfrm>
          <a:effectLst>
            <a:reflection stA="0" endPos="65000" dist="50800" dir="5400000" sy="-100000" algn="bl" rotWithShape="0"/>
          </a:effectLst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Доходы бюджета </a:t>
            </a:r>
            <a:r>
              <a:rPr lang="ru-RU" sz="2400" dirty="0" err="1" smtClean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Переволочского</a:t>
            </a:r>
            <a:r>
              <a:rPr lang="ru-RU" sz="2400" dirty="0" smtClean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сельского поселения </a:t>
            </a:r>
            <a:r>
              <a:rPr lang="ru-RU" sz="2400" dirty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Руднянского района Смоленской области на </a:t>
            </a:r>
            <a:r>
              <a:rPr lang="ru-RU" sz="2400" dirty="0" smtClean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2024 </a:t>
            </a:r>
            <a:r>
              <a:rPr lang="ru-RU" sz="2400" dirty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83470497"/>
              </p:ext>
            </p:extLst>
          </p:nvPr>
        </p:nvGraphicFramePr>
        <p:xfrm>
          <a:off x="291566" y="914400"/>
          <a:ext cx="8810176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вал 7"/>
          <p:cNvSpPr/>
          <p:nvPr/>
        </p:nvSpPr>
        <p:spPr bwMode="auto">
          <a:xfrm rot="443977">
            <a:off x="3581401" y="5959335"/>
            <a:ext cx="1219200" cy="609600"/>
          </a:xfrm>
          <a:prstGeom prst="ellipse">
            <a:avLst/>
          </a:prstGeom>
          <a:solidFill>
            <a:srgbClr val="0070C0"/>
          </a:solidFill>
          <a:ln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216,5 </a:t>
            </a:r>
            <a:r>
              <a:rPr lang="ru-RU" sz="1200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т.руб</a:t>
            </a:r>
            <a:r>
              <a:rPr lang="ru-RU" sz="1600" u="none" dirty="0"/>
              <a:t>.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3523334" y="914400"/>
            <a:ext cx="1219200" cy="6096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1 189,2 </a:t>
            </a:r>
            <a:r>
              <a:rPr lang="ru-RU" sz="1200" u="non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т.руб</a:t>
            </a:r>
            <a:r>
              <a:rPr lang="ru-RU" sz="1600" u="none" dirty="0"/>
              <a:t>.</a:t>
            </a:r>
          </a:p>
        </p:txBody>
      </p:sp>
      <p:sp>
        <p:nvSpPr>
          <p:cNvPr id="11" name="Овал 10"/>
          <p:cNvSpPr/>
          <p:nvPr/>
        </p:nvSpPr>
        <p:spPr bwMode="auto">
          <a:xfrm rot="753062">
            <a:off x="4742534" y="5257799"/>
            <a:ext cx="1201066" cy="554331"/>
          </a:xfrm>
          <a:prstGeom prst="ellipse">
            <a:avLst/>
          </a:prstGeom>
          <a:solidFill>
            <a:srgbClr val="92D050"/>
          </a:solidFill>
          <a:ln>
            <a:solidFill>
              <a:srgbClr val="33CC33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1 115,2 </a:t>
            </a:r>
            <a:r>
              <a:rPr lang="ru-RU" sz="1200" u="non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т.руб</a:t>
            </a:r>
            <a:r>
              <a:rPr lang="ru-RU" sz="1600" u="none" dirty="0"/>
              <a:t>.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5343066" y="2057400"/>
            <a:ext cx="1275329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2 068,1 </a:t>
            </a:r>
            <a:r>
              <a:rPr lang="ru-RU" sz="1200" u="non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т.руб</a:t>
            </a:r>
            <a:r>
              <a:rPr lang="ru-RU" sz="1600" u="none" dirty="0"/>
              <a:t>.</a:t>
            </a:r>
          </a:p>
        </p:txBody>
      </p:sp>
      <p:sp>
        <p:nvSpPr>
          <p:cNvPr id="13" name="Овал 12"/>
          <p:cNvSpPr/>
          <p:nvPr/>
        </p:nvSpPr>
        <p:spPr bwMode="auto">
          <a:xfrm rot="625415">
            <a:off x="5328217" y="4252319"/>
            <a:ext cx="1245308" cy="609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398,3 </a:t>
            </a:r>
            <a:r>
              <a:rPr lang="ru-RU" sz="1200" u="non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т.руб</a:t>
            </a:r>
            <a:r>
              <a:rPr lang="ru-RU" sz="1600" u="none" dirty="0"/>
              <a:t>.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5638800" y="3108778"/>
            <a:ext cx="10668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352E9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18,9 </a:t>
            </a:r>
            <a:r>
              <a:rPr lang="ru-RU" sz="1200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т.руб</a:t>
            </a:r>
            <a:r>
              <a:rPr lang="ru-RU" sz="1600" u="none" dirty="0"/>
              <a:t>.</a:t>
            </a:r>
          </a:p>
        </p:txBody>
      </p:sp>
      <p:sp>
        <p:nvSpPr>
          <p:cNvPr id="15" name="Овал 14"/>
          <p:cNvSpPr/>
          <p:nvPr/>
        </p:nvSpPr>
        <p:spPr bwMode="auto">
          <a:xfrm rot="17435280">
            <a:off x="-118867" y="3508846"/>
            <a:ext cx="1250342" cy="5712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5 894,5 </a:t>
            </a:r>
            <a:r>
              <a:rPr lang="ru-RU" sz="1200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т.руб</a:t>
            </a:r>
            <a:r>
              <a:rPr lang="ru-RU" sz="1200" u="none" dirty="0"/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35814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none" dirty="0" smtClean="0"/>
              <a:t>10 900,7 </a:t>
            </a:r>
            <a:r>
              <a:rPr lang="ru-RU" u="none" dirty="0" err="1" smtClean="0"/>
              <a:t>т.руб</a:t>
            </a:r>
            <a:r>
              <a:rPr lang="ru-RU" u="none" dirty="0" smtClean="0"/>
              <a:t>.</a:t>
            </a:r>
            <a:endParaRPr lang="ru-RU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Доходы бюджета </a:t>
            </a:r>
            <a:r>
              <a:rPr lang="ru-RU" sz="2400" dirty="0" err="1" smtClean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Переволочского</a:t>
            </a:r>
            <a:r>
              <a:rPr lang="ru-RU" sz="2400" dirty="0" smtClean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сельского поселения </a:t>
            </a:r>
            <a:r>
              <a:rPr lang="ru-RU" sz="2400" dirty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Руднянского района Смоленской области на </a:t>
            </a:r>
            <a:r>
              <a:rPr lang="ru-RU" sz="2400" dirty="0" smtClean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2025 </a:t>
            </a:r>
            <a:r>
              <a:rPr lang="ru-RU" sz="2400" dirty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год 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97385746"/>
              </p:ext>
            </p:extLst>
          </p:nvPr>
        </p:nvGraphicFramePr>
        <p:xfrm>
          <a:off x="457200" y="999565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вал 9"/>
          <p:cNvSpPr/>
          <p:nvPr/>
        </p:nvSpPr>
        <p:spPr bwMode="auto">
          <a:xfrm>
            <a:off x="3071674" y="914400"/>
            <a:ext cx="1219200" cy="609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1 269,9 </a:t>
            </a:r>
            <a:r>
              <a:rPr lang="ru-RU" sz="1200" u="non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т.руб</a:t>
            </a:r>
            <a:r>
              <a:rPr lang="ru-RU" sz="1600" u="none" dirty="0"/>
              <a:t>.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4800600" y="2057400"/>
            <a:ext cx="12192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2 124,3т.руб</a:t>
            </a:r>
            <a:r>
              <a:rPr lang="ru-RU" sz="1600" u="none" dirty="0"/>
              <a:t>.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4495800" y="5334000"/>
            <a:ext cx="1219200" cy="6096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1 161,2 </a:t>
            </a:r>
            <a:r>
              <a:rPr lang="ru-RU" sz="1200" u="non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т.руб</a:t>
            </a:r>
            <a:r>
              <a:rPr lang="ru-RU" sz="1600" u="none" dirty="0"/>
              <a:t>.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5029200" y="4419600"/>
            <a:ext cx="1219200" cy="609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414,2т.руб</a:t>
            </a:r>
            <a:r>
              <a:rPr lang="ru-RU" sz="1600" u="none" dirty="0"/>
              <a:t>.</a:t>
            </a:r>
          </a:p>
        </p:txBody>
      </p:sp>
      <p:sp>
        <p:nvSpPr>
          <p:cNvPr id="15" name="Овал 14"/>
          <p:cNvSpPr/>
          <p:nvPr/>
        </p:nvSpPr>
        <p:spPr bwMode="auto">
          <a:xfrm>
            <a:off x="5257800" y="3581400"/>
            <a:ext cx="10668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19,08т.руб</a:t>
            </a:r>
            <a:r>
              <a:rPr lang="ru-RU" sz="1600" u="none" dirty="0"/>
              <a:t>.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152400" y="2667000"/>
            <a:ext cx="12192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5 573,0 </a:t>
            </a:r>
            <a:r>
              <a:rPr lang="ru-RU" sz="1200" u="non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т.руб</a:t>
            </a:r>
            <a:r>
              <a:rPr lang="ru-RU" sz="1600" u="none" dirty="0"/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35814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none" dirty="0" smtClean="0"/>
              <a:t>10 787,6 </a:t>
            </a:r>
            <a:r>
              <a:rPr lang="ru-RU" u="none" dirty="0" err="1" smtClean="0"/>
              <a:t>т.руб</a:t>
            </a:r>
            <a:r>
              <a:rPr lang="ru-RU" u="none" dirty="0" smtClean="0"/>
              <a:t>.</a:t>
            </a:r>
            <a:endParaRPr lang="ru-RU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Доходы бюджета </a:t>
            </a:r>
            <a:r>
              <a:rPr lang="ru-RU" sz="2400" dirty="0" err="1" smtClean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Переволочского</a:t>
            </a:r>
            <a:r>
              <a:rPr lang="ru-RU" sz="2400" dirty="0" smtClean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сельского поселения </a:t>
            </a:r>
            <a:r>
              <a:rPr lang="ru-RU" sz="2400" dirty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Руднянского района Смоленской области на 20</a:t>
            </a:r>
            <a:r>
              <a:rPr lang="en-US" sz="2400" dirty="0" smtClean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год </a:t>
            </a: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12655156"/>
              </p:ext>
            </p:extLst>
          </p:nvPr>
        </p:nvGraphicFramePr>
        <p:xfrm>
          <a:off x="457200" y="1143000"/>
          <a:ext cx="838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вал 7"/>
          <p:cNvSpPr/>
          <p:nvPr/>
        </p:nvSpPr>
        <p:spPr bwMode="auto">
          <a:xfrm>
            <a:off x="2982819" y="685800"/>
            <a:ext cx="1208181" cy="600982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u="none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1 363,7 </a:t>
            </a:r>
            <a:r>
              <a:rPr lang="ru-RU" sz="1200" u="none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т.руб</a:t>
            </a:r>
            <a:r>
              <a:rPr lang="ru-RU" sz="1600" u="none" dirty="0"/>
              <a:t>.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4953000" y="1676400"/>
            <a:ext cx="1143000" cy="6009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u="none" dirty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2</a:t>
            </a:r>
            <a:r>
              <a:rPr lang="ru-RU" sz="1200" u="none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 123,0 </a:t>
            </a:r>
            <a:r>
              <a:rPr lang="ru-RU" sz="1200" u="none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т.руб</a:t>
            </a:r>
            <a:r>
              <a:rPr lang="ru-RU" sz="1600" u="none" dirty="0"/>
              <a:t>.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5099891" y="3613666"/>
            <a:ext cx="1148510" cy="600982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002060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u="none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20,7 </a:t>
            </a:r>
            <a:r>
              <a:rPr lang="ru-RU" sz="1200" u="none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т.руб</a:t>
            </a:r>
            <a:r>
              <a:rPr lang="ru-RU" sz="1600" u="none" dirty="0"/>
              <a:t>.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4495800" y="5199529"/>
            <a:ext cx="1208181" cy="60098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33CC33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u="none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1 202,6 </a:t>
            </a:r>
            <a:r>
              <a:rPr lang="ru-RU" sz="1200" u="none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т.руб</a:t>
            </a:r>
            <a:r>
              <a:rPr lang="ru-RU" sz="1600" u="none" dirty="0"/>
              <a:t>.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5099890" y="4341343"/>
            <a:ext cx="1208181" cy="60098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u="none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430,8 </a:t>
            </a:r>
            <a:r>
              <a:rPr lang="ru-RU" sz="1200" u="none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т.руб</a:t>
            </a:r>
            <a:r>
              <a:rPr lang="ru-RU" sz="1600" u="none" dirty="0"/>
              <a:t>.</a:t>
            </a:r>
          </a:p>
        </p:txBody>
      </p:sp>
      <p:sp>
        <p:nvSpPr>
          <p:cNvPr id="15" name="Овал 14"/>
          <p:cNvSpPr/>
          <p:nvPr/>
        </p:nvSpPr>
        <p:spPr bwMode="auto">
          <a:xfrm>
            <a:off x="152400" y="2590800"/>
            <a:ext cx="12192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5 577,1т.руб</a:t>
            </a:r>
            <a:r>
              <a:rPr lang="ru-RU" sz="1600" u="none" dirty="0"/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34290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none" dirty="0" smtClean="0"/>
              <a:t>10 952,1 </a:t>
            </a:r>
            <a:r>
              <a:rPr lang="ru-RU" u="none" dirty="0" err="1" smtClean="0"/>
              <a:t>т.руб</a:t>
            </a:r>
            <a:r>
              <a:rPr lang="ru-RU" u="none" dirty="0" smtClean="0"/>
              <a:t>.</a:t>
            </a:r>
            <a:endParaRPr lang="ru-RU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400" dirty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Структура налоговых доходов бюджета </a:t>
            </a:r>
            <a:r>
              <a:rPr lang="ru-RU" sz="2400" dirty="0" err="1" smtClean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Переволочского</a:t>
            </a:r>
            <a:r>
              <a:rPr lang="ru-RU" sz="2400" dirty="0" smtClean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сельского поселения </a:t>
            </a:r>
            <a:r>
              <a:rPr lang="ru-RU" sz="2400" dirty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Руднянского района Смоленской области в динамике</a:t>
            </a:r>
            <a:br>
              <a:rPr lang="ru-RU" sz="2400" dirty="0">
                <a:solidFill>
                  <a:srgbClr val="002060"/>
                </a:solidFill>
                <a:effectLst>
                  <a:reflection blurRad="6350" stA="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effectLst>
                <a:reflection blurRad="6350" stA="0" endPos="45500" dir="5400000" sy="-100000" algn="bl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47098445"/>
              </p:ext>
            </p:extLst>
          </p:nvPr>
        </p:nvGraphicFramePr>
        <p:xfrm>
          <a:off x="152400" y="1066800"/>
          <a:ext cx="8839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998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u="sng" smtClean="0">
                <a:latin typeface="Times New Roman" pitchFamily="18" charset="0"/>
              </a:rPr>
              <a:t/>
            </a:r>
            <a:br>
              <a:rPr lang="ru-RU" altLang="ru-RU" sz="4000" b="1" u="sng" smtClean="0">
                <a:latin typeface="Times New Roman" pitchFamily="18" charset="0"/>
              </a:rPr>
            </a:br>
            <a:endParaRPr lang="ru-RU" altLang="ru-RU" sz="4000" b="1" i="1" u="sng" smtClean="0">
              <a:latin typeface="Candara" pitchFamily="34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41514487"/>
              </p:ext>
            </p:extLst>
          </p:nvPr>
        </p:nvGraphicFramePr>
        <p:xfrm>
          <a:off x="228600" y="2133600"/>
          <a:ext cx="5029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24" name="AutoShape 16"/>
          <p:cNvSpPr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altLang="ru-RU" sz="2000" i="1" u="none" dirty="0">
                <a:solidFill>
                  <a:schemeClr val="tx2"/>
                </a:solidFill>
              </a:rPr>
              <a:t>Безвозмездные поступления в бюджет</a:t>
            </a:r>
          </a:p>
          <a:p>
            <a:pPr algn="ctr" eaLnBrk="0" hangingPunct="0"/>
            <a:r>
              <a:rPr lang="ru-RU" altLang="ru-RU" sz="2000" i="1" u="none" dirty="0">
                <a:solidFill>
                  <a:schemeClr val="tx2"/>
                </a:solidFill>
              </a:rPr>
              <a:t> </a:t>
            </a:r>
            <a:r>
              <a:rPr lang="ru-RU" altLang="ru-RU" sz="2000" i="1" u="none" dirty="0" err="1" smtClean="0">
                <a:solidFill>
                  <a:schemeClr val="tx2"/>
                </a:solidFill>
              </a:rPr>
              <a:t>Переволочского</a:t>
            </a:r>
            <a:r>
              <a:rPr lang="ru-RU" altLang="ru-RU" sz="2000" i="1" u="none" dirty="0" smtClean="0">
                <a:solidFill>
                  <a:schemeClr val="tx2"/>
                </a:solidFill>
              </a:rPr>
              <a:t> сельского</a:t>
            </a:r>
            <a:r>
              <a:rPr lang="en-US" altLang="ru-RU" sz="2000" i="1" u="none" dirty="0" smtClean="0">
                <a:solidFill>
                  <a:schemeClr val="tx2"/>
                </a:solidFill>
              </a:rPr>
              <a:t> </a:t>
            </a:r>
            <a:r>
              <a:rPr lang="ru-RU" altLang="ru-RU" sz="2000" i="1" u="none" dirty="0" smtClean="0">
                <a:solidFill>
                  <a:schemeClr val="tx2"/>
                </a:solidFill>
              </a:rPr>
              <a:t>поселения</a:t>
            </a:r>
            <a:endParaRPr lang="ru-RU" altLang="ru-RU" sz="2000" i="1" u="none" dirty="0">
              <a:solidFill>
                <a:schemeClr val="tx2"/>
              </a:solidFill>
            </a:endParaRPr>
          </a:p>
          <a:p>
            <a:pPr algn="ctr" eaLnBrk="0" hangingPunct="0"/>
            <a:r>
              <a:rPr lang="ru-RU" altLang="ru-RU" sz="2000" i="1" u="none" dirty="0">
                <a:solidFill>
                  <a:schemeClr val="tx2"/>
                </a:solidFill>
              </a:rPr>
              <a:t> </a:t>
            </a:r>
            <a:r>
              <a:rPr lang="ru-RU" altLang="ru-RU" sz="2000" i="1" u="none" dirty="0" err="1">
                <a:solidFill>
                  <a:schemeClr val="tx2"/>
                </a:solidFill>
              </a:rPr>
              <a:t>Руднянского</a:t>
            </a:r>
            <a:r>
              <a:rPr lang="ru-RU" altLang="ru-RU" sz="2000" i="1" u="none" dirty="0">
                <a:solidFill>
                  <a:schemeClr val="tx2"/>
                </a:solidFill>
              </a:rPr>
              <a:t> района Смоленской области</a:t>
            </a:r>
          </a:p>
        </p:txBody>
      </p:sp>
      <p:sp>
        <p:nvSpPr>
          <p:cNvPr id="38925" name="AutoShape 17"/>
          <p:cNvSpPr>
            <a:spLocks noChangeArrowheads="1"/>
          </p:cNvSpPr>
          <p:nvPr/>
        </p:nvSpPr>
        <p:spPr bwMode="auto">
          <a:xfrm>
            <a:off x="4191000" y="2283995"/>
            <a:ext cx="990600" cy="190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/>
            <a:endParaRPr lang="ru-RU" altLang="ru-RU" sz="1400" dirty="0">
              <a:solidFill>
                <a:schemeClr val="tx2"/>
              </a:solidFill>
            </a:endParaRPr>
          </a:p>
          <a:p>
            <a:pPr algn="ctr" eaLnBrk="0" hangingPunct="0"/>
            <a:r>
              <a:rPr lang="ru-RU" altLang="ru-RU" sz="1000" u="none" dirty="0">
                <a:solidFill>
                  <a:schemeClr val="tx2"/>
                </a:solidFill>
              </a:rPr>
              <a:t>ТЫС.РУБ.</a:t>
            </a:r>
          </a:p>
          <a:p>
            <a:pPr algn="ctr" eaLnBrk="0" hangingPunct="0"/>
            <a:endParaRPr lang="ru-RU" altLang="ru-RU" sz="1400" b="0" u="none" dirty="0"/>
          </a:p>
        </p:txBody>
      </p:sp>
      <p:sp>
        <p:nvSpPr>
          <p:cNvPr id="38926" name="Rectangle 19"/>
          <p:cNvSpPr>
            <a:spLocks noChangeArrowheads="1"/>
          </p:cNvSpPr>
          <p:nvPr/>
        </p:nvSpPr>
        <p:spPr bwMode="auto">
          <a:xfrm>
            <a:off x="381000" y="1524000"/>
            <a:ext cx="8534400" cy="53340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altLang="ru-RU" u="none" dirty="0"/>
          </a:p>
          <a:p>
            <a:pPr algn="ctr" eaLnBrk="0" hangingPunct="0"/>
            <a:r>
              <a:rPr lang="ru-RU" altLang="ru-RU" u="none" dirty="0"/>
              <a:t>Безвозмездные поступления – это средства одного бюджета бюджетной </a:t>
            </a:r>
          </a:p>
          <a:p>
            <a:pPr algn="ctr" eaLnBrk="0" hangingPunct="0"/>
            <a:r>
              <a:rPr lang="ru-RU" altLang="ru-RU" u="none" dirty="0"/>
              <a:t>системы РФ, перечисляемые другому бюджету бюджетной системы РФ</a:t>
            </a:r>
          </a:p>
          <a:p>
            <a:pPr algn="ctr" eaLnBrk="0" hangingPunct="0"/>
            <a:endParaRPr lang="ru-RU" altLang="ru-RU" b="0" u="none" dirty="0"/>
          </a:p>
        </p:txBody>
      </p:sp>
      <p:sp>
        <p:nvSpPr>
          <p:cNvPr id="38927" name="Rectangle 20"/>
          <p:cNvSpPr>
            <a:spLocks noChangeArrowheads="1"/>
          </p:cNvSpPr>
          <p:nvPr/>
        </p:nvSpPr>
        <p:spPr bwMode="auto">
          <a:xfrm>
            <a:off x="152400" y="4038600"/>
            <a:ext cx="5257800" cy="1066800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altLang="ru-RU" sz="1600" b="0" u="none" dirty="0"/>
              <a:t>Дотации – межбюджетные трансферты, </a:t>
            </a:r>
          </a:p>
          <a:p>
            <a:pPr algn="ctr" eaLnBrk="0" hangingPunct="0"/>
            <a:r>
              <a:rPr lang="ru-RU" altLang="ru-RU" sz="1600" b="0" u="none" dirty="0"/>
              <a:t>предоставляемые на безвозмездной и </a:t>
            </a:r>
          </a:p>
          <a:p>
            <a:pPr algn="ctr" eaLnBrk="0" hangingPunct="0"/>
            <a:r>
              <a:rPr lang="ru-RU" altLang="ru-RU" sz="1600" b="0" u="none" dirty="0"/>
              <a:t>безвозвратной основе без установления </a:t>
            </a:r>
          </a:p>
          <a:p>
            <a:pPr algn="ctr" eaLnBrk="0" hangingPunct="0"/>
            <a:r>
              <a:rPr lang="ru-RU" altLang="ru-RU" sz="1600" b="0" u="none" dirty="0"/>
              <a:t>направлений и (или) условий их использования</a:t>
            </a:r>
          </a:p>
        </p:txBody>
      </p:sp>
      <p:sp>
        <p:nvSpPr>
          <p:cNvPr id="38928" name="Rectangle 21"/>
          <p:cNvSpPr>
            <a:spLocks noChangeArrowheads="1"/>
          </p:cNvSpPr>
          <p:nvPr/>
        </p:nvSpPr>
        <p:spPr bwMode="auto">
          <a:xfrm>
            <a:off x="5410200" y="2514600"/>
            <a:ext cx="3581400" cy="2819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 altLang="ru-RU" sz="1600" b="0" u="none"/>
          </a:p>
          <a:p>
            <a:pPr algn="ctr" eaLnBrk="0" hangingPunct="0"/>
            <a:r>
              <a:rPr lang="ru-RU" altLang="ru-RU" sz="1600" b="0" u="none"/>
              <a:t>Субвенции - бюджетные средства,</a:t>
            </a:r>
          </a:p>
          <a:p>
            <a:pPr algn="ctr" eaLnBrk="0" hangingPunct="0"/>
            <a:r>
              <a:rPr lang="ru-RU" altLang="ru-RU" sz="1600" b="0" u="none"/>
              <a:t>предоставляемые бюджету другого</a:t>
            </a:r>
          </a:p>
          <a:p>
            <a:pPr algn="ctr" eaLnBrk="0" hangingPunct="0"/>
            <a:r>
              <a:rPr lang="ru-RU" altLang="ru-RU" sz="1600" b="0" u="none"/>
              <a:t>уровня бюджетной системы РФ на</a:t>
            </a:r>
          </a:p>
          <a:p>
            <a:pPr algn="ctr" eaLnBrk="0" hangingPunct="0"/>
            <a:r>
              <a:rPr lang="ru-RU" altLang="ru-RU" sz="1600" b="0" u="none"/>
              <a:t>безвозмездной и безвозвратной</a:t>
            </a:r>
          </a:p>
          <a:p>
            <a:pPr algn="ctr" eaLnBrk="0" hangingPunct="0"/>
            <a:r>
              <a:rPr lang="ru-RU" altLang="ru-RU" sz="1600" b="0" u="none"/>
              <a:t>основах на осуществление</a:t>
            </a:r>
          </a:p>
          <a:p>
            <a:pPr algn="ctr" eaLnBrk="0" hangingPunct="0"/>
            <a:r>
              <a:rPr lang="ru-RU" altLang="ru-RU" sz="1600" b="0" u="none"/>
              <a:t>определенных целевых расходов,</a:t>
            </a:r>
          </a:p>
          <a:p>
            <a:pPr algn="ctr" eaLnBrk="0" hangingPunct="0"/>
            <a:r>
              <a:rPr lang="ru-RU" altLang="ru-RU" sz="1600" b="0" u="none"/>
              <a:t>возникающих при выполнении</a:t>
            </a:r>
          </a:p>
          <a:p>
            <a:pPr algn="ctr" eaLnBrk="0" hangingPunct="0"/>
            <a:r>
              <a:rPr lang="ru-RU" altLang="ru-RU" sz="1600" b="0" u="none"/>
              <a:t>полномочий РФ, переданных для</a:t>
            </a:r>
          </a:p>
          <a:p>
            <a:pPr algn="ctr" eaLnBrk="0" hangingPunct="0"/>
            <a:r>
              <a:rPr lang="ru-RU" altLang="ru-RU" sz="1600" b="0" u="none"/>
              <a:t>осуществления органам</a:t>
            </a:r>
          </a:p>
          <a:p>
            <a:pPr algn="ctr" eaLnBrk="0" hangingPunct="0"/>
            <a:r>
              <a:rPr lang="ru-RU" altLang="ru-RU" sz="1600" b="0" u="none"/>
              <a:t>государственной власти другого</a:t>
            </a:r>
          </a:p>
          <a:p>
            <a:pPr algn="ctr" eaLnBrk="0" hangingPunct="0"/>
            <a:r>
              <a:rPr lang="ru-RU" altLang="ru-RU" sz="1600" b="0" u="none"/>
              <a:t>уровня бюджетной системы РФ</a:t>
            </a:r>
          </a:p>
          <a:p>
            <a:pPr algn="ctr" eaLnBrk="0" hangingPunct="0"/>
            <a:endParaRPr lang="ru-RU" altLang="ru-RU" sz="1600" b="0" u="none"/>
          </a:p>
        </p:txBody>
      </p:sp>
      <p:sp>
        <p:nvSpPr>
          <p:cNvPr id="38929" name="Rectangle 22"/>
          <p:cNvSpPr>
            <a:spLocks noChangeArrowheads="1"/>
          </p:cNvSpPr>
          <p:nvPr/>
        </p:nvSpPr>
        <p:spPr bwMode="auto">
          <a:xfrm>
            <a:off x="152400" y="5181600"/>
            <a:ext cx="5257800" cy="1524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altLang="ru-RU" sz="1600" b="0" u="none" dirty="0"/>
              <a:t>Субсидии – бюджетные средства, </a:t>
            </a:r>
          </a:p>
          <a:p>
            <a:pPr algn="ctr" eaLnBrk="0" hangingPunct="0"/>
            <a:r>
              <a:rPr lang="ru-RU" altLang="ru-RU" sz="1600" b="0" u="none" dirty="0"/>
              <a:t>предоставляемые бюджету другого уровня</a:t>
            </a:r>
          </a:p>
          <a:p>
            <a:pPr algn="ctr" eaLnBrk="0" hangingPunct="0"/>
            <a:r>
              <a:rPr lang="ru-RU" altLang="ru-RU" sz="1600" b="0" u="none" dirty="0"/>
              <a:t>бюджетной системы РФ, в целях </a:t>
            </a:r>
            <a:r>
              <a:rPr lang="ru-RU" altLang="ru-RU" sz="1600" b="0" u="none" dirty="0" err="1"/>
              <a:t>софинансирования</a:t>
            </a:r>
            <a:endParaRPr lang="ru-RU" altLang="ru-RU" sz="1600" b="0" u="none" dirty="0"/>
          </a:p>
          <a:p>
            <a:pPr algn="ctr" eaLnBrk="0" hangingPunct="0"/>
            <a:r>
              <a:rPr lang="ru-RU" altLang="ru-RU" sz="1600" b="0" u="none" dirty="0"/>
              <a:t>расходных обязательств, возникающих при</a:t>
            </a:r>
          </a:p>
          <a:p>
            <a:pPr algn="ctr" eaLnBrk="0" hangingPunct="0"/>
            <a:r>
              <a:rPr lang="ru-RU" altLang="ru-RU" sz="1600" b="0" u="none" dirty="0"/>
              <a:t>выполнении полномочий органов местного</a:t>
            </a:r>
          </a:p>
          <a:p>
            <a:pPr algn="ctr" eaLnBrk="0" hangingPunct="0"/>
            <a:r>
              <a:rPr lang="ru-RU" altLang="ru-RU" sz="1600" b="0" u="none" dirty="0"/>
              <a:t>самоуправления по вопросам местного значения</a:t>
            </a:r>
          </a:p>
        </p:txBody>
      </p:sp>
      <p:sp>
        <p:nvSpPr>
          <p:cNvPr id="38930" name="AutoShape 24"/>
          <p:cNvSpPr>
            <a:spLocks noChangeArrowheads="1"/>
          </p:cNvSpPr>
          <p:nvPr/>
        </p:nvSpPr>
        <p:spPr bwMode="auto">
          <a:xfrm>
            <a:off x="5410200" y="59436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 altLang="ru-RU" sz="1700" b="0" u="none"/>
          </a:p>
        </p:txBody>
      </p:sp>
      <p:sp>
        <p:nvSpPr>
          <p:cNvPr id="38931" name="AutoShape 25"/>
          <p:cNvSpPr>
            <a:spLocks noChangeArrowheads="1"/>
          </p:cNvSpPr>
          <p:nvPr/>
        </p:nvSpPr>
        <p:spPr bwMode="auto">
          <a:xfrm>
            <a:off x="5980090" y="5469228"/>
            <a:ext cx="3048000" cy="12363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altLang="ru-RU" sz="1200" b="0" u="none" dirty="0"/>
              <a:t>Поступление </a:t>
            </a:r>
            <a:r>
              <a:rPr lang="ru-RU" altLang="ru-RU" sz="1200" b="0" u="none" dirty="0" smtClean="0"/>
              <a:t>субсидий в</a:t>
            </a:r>
            <a:endParaRPr lang="ru-RU" altLang="ru-RU" sz="1200" b="0" u="none" dirty="0"/>
          </a:p>
          <a:p>
            <a:pPr algn="ctr" eaLnBrk="0" hangingPunct="0"/>
            <a:r>
              <a:rPr lang="ru-RU" altLang="ru-RU" sz="1200" b="0" u="none" dirty="0"/>
              <a:t> бюджет </a:t>
            </a:r>
            <a:r>
              <a:rPr lang="ru-RU" altLang="ru-RU" sz="1200" b="0" u="none" dirty="0" err="1" smtClean="0"/>
              <a:t>Переволочского</a:t>
            </a:r>
            <a:r>
              <a:rPr lang="ru-RU" altLang="ru-RU" sz="1200" b="0" u="none" dirty="0" smtClean="0"/>
              <a:t> сельского</a:t>
            </a:r>
            <a:endParaRPr lang="ru-RU" altLang="ru-RU" sz="1200" b="0" u="none" dirty="0"/>
          </a:p>
          <a:p>
            <a:pPr algn="ctr" eaLnBrk="0" hangingPunct="0"/>
            <a:r>
              <a:rPr lang="ru-RU" altLang="ru-RU" sz="1200" b="0" u="none" dirty="0"/>
              <a:t>поселения в течении </a:t>
            </a:r>
            <a:r>
              <a:rPr lang="ru-RU" altLang="ru-RU" sz="1200" b="0" u="none" dirty="0" smtClean="0"/>
              <a:t>2024 </a:t>
            </a:r>
            <a:r>
              <a:rPr lang="ru-RU" altLang="ru-RU" sz="1200" b="0" u="none" dirty="0"/>
              <a:t>и </a:t>
            </a:r>
            <a:r>
              <a:rPr lang="ru-RU" altLang="ru-RU" sz="1200" b="0" u="none" dirty="0" smtClean="0"/>
              <a:t>2025-2026 </a:t>
            </a:r>
            <a:r>
              <a:rPr lang="ru-RU" altLang="ru-RU" sz="1200" b="0" u="none" dirty="0"/>
              <a:t>гг.</a:t>
            </a:r>
          </a:p>
          <a:p>
            <a:pPr algn="ctr" eaLnBrk="0" hangingPunct="0"/>
            <a:r>
              <a:rPr lang="ru-RU" altLang="ru-RU" sz="1200" b="0" u="none" dirty="0"/>
              <a:t> не планируется</a:t>
            </a: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 rot="5400000">
            <a:off x="7298028" y="5278728"/>
            <a:ext cx="339144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 altLang="ru-RU" sz="1700" b="0" u="none"/>
          </a:p>
        </p:txBody>
      </p:sp>
    </p:spTree>
    <p:extLst>
      <p:ext uri="{BB962C8B-B14F-4D97-AF65-F5344CB8AC3E}">
        <p14:creationId xmlns:p14="http://schemas.microsoft.com/office/powerpoint/2010/main" val="2441111691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чита na_2016_2018g.-_1_</Template>
  <TotalTime>8242</TotalTime>
  <Words>1690</Words>
  <Application>Microsoft Office PowerPoint</Application>
  <PresentationFormat>Экран (4:3)</PresentationFormat>
  <Paragraphs>301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Воздушный поток</vt:lpstr>
      <vt:lpstr>Лист Microsoft Excel 97-2003</vt:lpstr>
      <vt:lpstr>Презентация PowerPoint</vt:lpstr>
      <vt:lpstr>Презентация PowerPoint</vt:lpstr>
      <vt:lpstr>Основные характеристики бюджета Переволочского сельского поселения Руднянского района Смоленской области</vt:lpstr>
      <vt:lpstr>Презентация PowerPoint</vt:lpstr>
      <vt:lpstr>Доходы бюджета Переволочского сельского поселения Руднянского района Смоленской области на 2024 год</vt:lpstr>
      <vt:lpstr>Доходы бюджета Переволочского сельского поселения Руднянского района Смоленской области на 2025 год </vt:lpstr>
      <vt:lpstr>Доходы бюджета Переволочского сельского поселения Руднянского района Смоленской области на 2026 год </vt:lpstr>
      <vt:lpstr>Структура налоговых доходов бюджета Переволочского сельского поселения Руднянского района Смоленской области в динамике </vt:lpstr>
      <vt:lpstr> </vt:lpstr>
      <vt:lpstr>Презентация PowerPoint</vt:lpstr>
      <vt:lpstr> </vt:lpstr>
      <vt:lpstr>    </vt:lpstr>
      <vt:lpstr>Перечень муниципальных программ, финансирование которых будет осуществляться в 2024–2026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Fin_nachlnik</cp:lastModifiedBy>
  <cp:revision>433</cp:revision>
  <cp:lastPrinted>2020-01-22T11:58:41Z</cp:lastPrinted>
  <dcterms:created xsi:type="dcterms:W3CDTF">1601-01-01T00:00:00Z</dcterms:created>
  <dcterms:modified xsi:type="dcterms:W3CDTF">2025-02-20T13:52:40Z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